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notesSlides/notesSlide3.xml" ContentType="application/vnd.openxmlformats-officedocument.presentationml.notesSlide+xml"/>
  <Override PartName="/ppt/charts/chart2.xml" ContentType="application/vnd.openxmlformats-officedocument.drawingml.char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rts/chart3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rts/chart4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charts/chart5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charts/chart6.xml" ContentType="application/vnd.openxmlformats-officedocument.drawingml.chart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7"/>
  </p:notesMasterIdLst>
  <p:sldIdLst>
    <p:sldId id="256" r:id="rId2"/>
    <p:sldId id="312" r:id="rId3"/>
    <p:sldId id="258" r:id="rId4"/>
    <p:sldId id="314" r:id="rId5"/>
    <p:sldId id="313" r:id="rId6"/>
    <p:sldId id="315" r:id="rId7"/>
    <p:sldId id="264" r:id="rId8"/>
    <p:sldId id="263" r:id="rId9"/>
    <p:sldId id="265" r:id="rId10"/>
    <p:sldId id="328" r:id="rId11"/>
    <p:sldId id="316" r:id="rId12"/>
    <p:sldId id="329" r:id="rId13"/>
    <p:sldId id="266" r:id="rId14"/>
    <p:sldId id="271" r:id="rId15"/>
    <p:sldId id="317" r:id="rId16"/>
    <p:sldId id="270" r:id="rId17"/>
    <p:sldId id="318" r:id="rId18"/>
    <p:sldId id="309" r:id="rId19"/>
    <p:sldId id="322" r:id="rId20"/>
    <p:sldId id="310" r:id="rId21"/>
    <p:sldId id="272" r:id="rId22"/>
    <p:sldId id="332" r:id="rId23"/>
    <p:sldId id="274" r:id="rId24"/>
    <p:sldId id="275" r:id="rId25"/>
    <p:sldId id="280" r:id="rId26"/>
    <p:sldId id="277" r:id="rId27"/>
    <p:sldId id="296" r:id="rId28"/>
    <p:sldId id="298" r:id="rId29"/>
    <p:sldId id="297" r:id="rId30"/>
    <p:sldId id="345" r:id="rId31"/>
    <p:sldId id="300" r:id="rId32"/>
    <p:sldId id="299" r:id="rId33"/>
    <p:sldId id="340" r:id="rId34"/>
    <p:sldId id="311" r:id="rId35"/>
    <p:sldId id="288" r:id="rId36"/>
    <p:sldId id="295" r:id="rId37"/>
    <p:sldId id="331" r:id="rId38"/>
    <p:sldId id="353" r:id="rId39"/>
    <p:sldId id="290" r:id="rId40"/>
    <p:sldId id="354" r:id="rId41"/>
    <p:sldId id="341" r:id="rId42"/>
    <p:sldId id="334" r:id="rId43"/>
    <p:sldId id="335" r:id="rId44"/>
    <p:sldId id="336" r:id="rId45"/>
    <p:sldId id="342" r:id="rId46"/>
    <p:sldId id="348" r:id="rId47"/>
    <p:sldId id="339" r:id="rId48"/>
    <p:sldId id="337" r:id="rId49"/>
    <p:sldId id="338" r:id="rId50"/>
    <p:sldId id="344" r:id="rId51"/>
    <p:sldId id="355" r:id="rId52"/>
    <p:sldId id="349" r:id="rId53"/>
    <p:sldId id="301" r:id="rId54"/>
    <p:sldId id="304" r:id="rId55"/>
    <p:sldId id="350" r:id="rId56"/>
    <p:sldId id="305" r:id="rId57"/>
    <p:sldId id="307" r:id="rId58"/>
    <p:sldId id="326" r:id="rId59"/>
    <p:sldId id="351" r:id="rId60"/>
    <p:sldId id="323" r:id="rId61"/>
    <p:sldId id="319" r:id="rId62"/>
    <p:sldId id="324" r:id="rId63"/>
    <p:sldId id="320" r:id="rId64"/>
    <p:sldId id="261" r:id="rId65"/>
    <p:sldId id="262" r:id="rId66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0" d="100"/>
          <a:sy n="70" d="100"/>
        </p:scale>
        <p:origin x="1386" y="6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xingwudao\AppData\Roaming\Microsoft\Excel\&#24037;&#20316;&#31807;1%20(version%201).xlsb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xingwudao\AppData\Roaming\Microsoft\Excel\&#24037;&#20316;&#31807;1%20(version%201).xlsb" TargetMode="Externa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kaijiang\AppData\Roaming\Microsoft\Excel\&#24037;&#20316;&#31807;1%20(&#33258;&#21160;&#20445;&#23384;&#30340;)%20(version%201).xlsb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kaijiang\Desktop\&#24037;&#20316;&#31807;1%20(&#33258;&#21160;&#20445;&#23384;&#30340;)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kaijiang\Desktop\&#24037;&#20316;&#31807;1%20(&#33258;&#21160;&#20445;&#23384;&#30340;)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xingwudao\AppData\Roaming\Microsoft\Excel\&#24037;&#20316;&#31807;1%20(version%201).xlsb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测试组</c:v>
          </c:tx>
          <c:invertIfNegative val="0"/>
          <c:cat>
            <c:strRef>
              <c:f>Sheet2!$F$59:$G$59</c:f>
              <c:strCache>
                <c:ptCount val="2"/>
                <c:pt idx="0">
                  <c:v>上线前</c:v>
                </c:pt>
                <c:pt idx="1">
                  <c:v>上线一周后</c:v>
                </c:pt>
              </c:strCache>
            </c:strRef>
          </c:cat>
          <c:val>
            <c:numRef>
              <c:f>Sheet2!$F$60:$G$60</c:f>
              <c:numCache>
                <c:formatCode>0.00%</c:formatCode>
                <c:ptCount val="2"/>
                <c:pt idx="0">
                  <c:v>1.0499999999999999E-3</c:v>
                </c:pt>
                <c:pt idx="1">
                  <c:v>6.7499999999999999E-3</c:v>
                </c:pt>
              </c:numCache>
            </c:numRef>
          </c:val>
        </c:ser>
        <c:ser>
          <c:idx val="1"/>
          <c:order val="1"/>
          <c:tx>
            <c:v>对照组</c:v>
          </c:tx>
          <c:invertIfNegative val="0"/>
          <c:cat>
            <c:strRef>
              <c:f>Sheet2!$F$59:$G$59</c:f>
              <c:strCache>
                <c:ptCount val="2"/>
                <c:pt idx="0">
                  <c:v>上线前</c:v>
                </c:pt>
                <c:pt idx="1">
                  <c:v>上线一周后</c:v>
                </c:pt>
              </c:strCache>
            </c:strRef>
          </c:cat>
          <c:val>
            <c:numRef>
              <c:f>Sheet2!$F$61:$G$61</c:f>
              <c:numCache>
                <c:formatCode>0.00%</c:formatCode>
                <c:ptCount val="2"/>
                <c:pt idx="0">
                  <c:v>9.8999999999999999E-4</c:v>
                </c:pt>
                <c:pt idx="1">
                  <c:v>1.0399999999999999E-3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290243120"/>
        <c:axId val="-290240944"/>
      </c:barChart>
      <c:catAx>
        <c:axId val="-290243120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crossAx val="-290240944"/>
        <c:crosses val="autoZero"/>
        <c:auto val="1"/>
        <c:lblAlgn val="ctr"/>
        <c:lblOffset val="100"/>
        <c:noMultiLvlLbl val="0"/>
      </c:catAx>
      <c:valAx>
        <c:axId val="-290240944"/>
        <c:scaling>
          <c:orientation val="minMax"/>
        </c:scaling>
        <c:delete val="0"/>
        <c:axPos val="l"/>
        <c:majorGridlines/>
        <c:numFmt formatCode="0.00%" sourceLinked="1"/>
        <c:majorTickMark val="out"/>
        <c:minorTickMark val="none"/>
        <c:tickLblPos val="nextTo"/>
        <c:crossAx val="-290243120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spPr>
    <a:solidFill>
      <a:schemeClr val="lt1"/>
    </a:solidFill>
    <a:ln w="25400" cap="flat" cmpd="sng" algn="ctr">
      <a:solidFill>
        <a:schemeClr val="accent5"/>
      </a:solidFill>
      <a:prstDash val="solid"/>
    </a:ln>
    <a:effectLst/>
  </c:spPr>
  <c:txPr>
    <a:bodyPr/>
    <a:lstStyle/>
    <a:p>
      <a:pPr>
        <a:defRPr sz="1800">
          <a:solidFill>
            <a:schemeClr val="accent1">
              <a:lumMod val="75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pPr>
      <a:endParaRPr lang="zh-CN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34"/>
    </mc:Choice>
    <mc:Fallback>
      <c:style val="34"/>
    </mc:Fallback>
  </mc:AlternateContent>
  <c:chart>
    <c:autoTitleDeleted val="0"/>
    <c:plotArea>
      <c:layout/>
      <c:lineChart>
        <c:grouping val="stacked"/>
        <c:varyColors val="0"/>
        <c:ser>
          <c:idx val="0"/>
          <c:order val="0"/>
          <c:tx>
            <c:v>PC端</c:v>
          </c:tx>
          <c:val>
            <c:numRef>
              <c:f>Sheet2!$B$39:$B$50</c:f>
              <c:numCache>
                <c:formatCode>0.00%</c:formatCode>
                <c:ptCount val="12"/>
                <c:pt idx="0">
                  <c:v>4.4999999999999997E-3</c:v>
                </c:pt>
                <c:pt idx="1">
                  <c:v>4.4000000000000003E-3</c:v>
                </c:pt>
                <c:pt idx="2">
                  <c:v>4.1999999999999997E-3</c:v>
                </c:pt>
                <c:pt idx="3">
                  <c:v>4.4999999999999997E-3</c:v>
                </c:pt>
                <c:pt idx="4">
                  <c:v>5.0000000000000001E-3</c:v>
                </c:pt>
                <c:pt idx="5">
                  <c:v>5.1999999999999998E-3</c:v>
                </c:pt>
                <c:pt idx="6">
                  <c:v>5.3E-3</c:v>
                </c:pt>
                <c:pt idx="7">
                  <c:v>5.1999999999999998E-3</c:v>
                </c:pt>
                <c:pt idx="8">
                  <c:v>5.1000000000000004E-3</c:v>
                </c:pt>
                <c:pt idx="9">
                  <c:v>5.3E-3</c:v>
                </c:pt>
                <c:pt idx="10">
                  <c:v>5.4000000000000003E-3</c:v>
                </c:pt>
                <c:pt idx="11">
                  <c:v>5.4000000000000003E-3</c:v>
                </c:pt>
              </c:numCache>
            </c:numRef>
          </c:val>
          <c:smooth val="0"/>
        </c:ser>
        <c:ser>
          <c:idx val="1"/>
          <c:order val="1"/>
          <c:tx>
            <c:v>客户端</c:v>
          </c:tx>
          <c:val>
            <c:numRef>
              <c:f>Sheet2!$C$39:$C$50</c:f>
              <c:numCache>
                <c:formatCode>0.00%</c:formatCode>
                <c:ptCount val="12"/>
                <c:pt idx="0">
                  <c:v>1.4999999999999999E-2</c:v>
                </c:pt>
                <c:pt idx="1">
                  <c:v>1.4999999999999999E-2</c:v>
                </c:pt>
                <c:pt idx="2">
                  <c:v>1.6E-2</c:v>
                </c:pt>
                <c:pt idx="3">
                  <c:v>1.6E-2</c:v>
                </c:pt>
                <c:pt idx="4">
                  <c:v>1.6E-2</c:v>
                </c:pt>
                <c:pt idx="5">
                  <c:v>1.6E-2</c:v>
                </c:pt>
                <c:pt idx="6">
                  <c:v>1.6E-2</c:v>
                </c:pt>
                <c:pt idx="7">
                  <c:v>1.4999999999999999E-2</c:v>
                </c:pt>
                <c:pt idx="8">
                  <c:v>1.6E-2</c:v>
                </c:pt>
                <c:pt idx="9">
                  <c:v>1.4999999999999999E-2</c:v>
                </c:pt>
                <c:pt idx="10">
                  <c:v>1.6E-2</c:v>
                </c:pt>
                <c:pt idx="11">
                  <c:v>1.6E-2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290239312"/>
        <c:axId val="-290238768"/>
      </c:lineChart>
      <c:catAx>
        <c:axId val="-290239312"/>
        <c:scaling>
          <c:orientation val="minMax"/>
        </c:scaling>
        <c:delete val="0"/>
        <c:axPos val="b"/>
        <c:majorTickMark val="out"/>
        <c:minorTickMark val="none"/>
        <c:tickLblPos val="nextTo"/>
        <c:crossAx val="-290238768"/>
        <c:crosses val="autoZero"/>
        <c:auto val="1"/>
        <c:lblAlgn val="ctr"/>
        <c:lblOffset val="100"/>
        <c:noMultiLvlLbl val="0"/>
      </c:catAx>
      <c:valAx>
        <c:axId val="-290238768"/>
        <c:scaling>
          <c:orientation val="minMax"/>
        </c:scaling>
        <c:delete val="0"/>
        <c:axPos val="l"/>
        <c:majorGridlines/>
        <c:numFmt formatCode="0.00%" sourceLinked="1"/>
        <c:majorTickMark val="out"/>
        <c:minorTickMark val="none"/>
        <c:tickLblPos val="nextTo"/>
        <c:crossAx val="-290239312"/>
        <c:crosses val="autoZero"/>
        <c:crossBetween val="between"/>
      </c:valAx>
    </c:plotArea>
    <c:legend>
      <c:legendPos val="r"/>
      <c:layout/>
      <c:overlay val="0"/>
    </c:legend>
    <c:plotVisOnly val="1"/>
    <c:dispBlanksAs val="zero"/>
    <c:showDLblsOverMax val="0"/>
  </c:chart>
  <c:spPr>
    <a:solidFill>
      <a:schemeClr val="lt1"/>
    </a:solidFill>
    <a:ln w="25400" cap="flat" cmpd="sng" algn="ctr">
      <a:solidFill>
        <a:schemeClr val="accent5"/>
      </a:solidFill>
      <a:prstDash val="solid"/>
    </a:ln>
    <a:effectLst/>
  </c:spPr>
  <c:txPr>
    <a:bodyPr/>
    <a:lstStyle/>
    <a:p>
      <a:pPr>
        <a:defRPr sz="1800">
          <a:solidFill>
            <a:srgbClr val="0070C0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pPr>
      <a:endParaRPr lang="zh-CN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Sheet2!$C$86</c:f>
              <c:strCache>
                <c:ptCount val="1"/>
                <c:pt idx="0">
                  <c:v>AUC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Sheet2!$B$87:$B$97</c:f>
              <c:strCache>
                <c:ptCount val="11"/>
                <c:pt idx="0">
                  <c:v>1:0.5</c:v>
                </c:pt>
                <c:pt idx="1">
                  <c:v>1:0.6</c:v>
                </c:pt>
                <c:pt idx="2">
                  <c:v>1:0.7</c:v>
                </c:pt>
                <c:pt idx="3">
                  <c:v>1:0.8</c:v>
                </c:pt>
                <c:pt idx="4">
                  <c:v>1:0.9</c:v>
                </c:pt>
                <c:pt idx="5">
                  <c:v>1:1.0</c:v>
                </c:pt>
                <c:pt idx="6">
                  <c:v>1:1.1</c:v>
                </c:pt>
                <c:pt idx="7">
                  <c:v>1:1.2</c:v>
                </c:pt>
                <c:pt idx="8">
                  <c:v>1:1.3</c:v>
                </c:pt>
                <c:pt idx="9">
                  <c:v>1:1.4</c:v>
                </c:pt>
                <c:pt idx="10">
                  <c:v>1:1.5</c:v>
                </c:pt>
              </c:strCache>
            </c:strRef>
          </c:cat>
          <c:val>
            <c:numRef>
              <c:f>Sheet2!$C$87:$C$97</c:f>
              <c:numCache>
                <c:formatCode>General</c:formatCode>
                <c:ptCount val="11"/>
                <c:pt idx="0">
                  <c:v>0.43</c:v>
                </c:pt>
                <c:pt idx="1">
                  <c:v>0.55000000000000004</c:v>
                </c:pt>
                <c:pt idx="2">
                  <c:v>0.57999999999999996</c:v>
                </c:pt>
                <c:pt idx="3">
                  <c:v>0.62</c:v>
                </c:pt>
                <c:pt idx="4">
                  <c:v>0.74</c:v>
                </c:pt>
                <c:pt idx="5">
                  <c:v>0.78</c:v>
                </c:pt>
                <c:pt idx="6">
                  <c:v>0.80100000000000005</c:v>
                </c:pt>
                <c:pt idx="7">
                  <c:v>0.81</c:v>
                </c:pt>
                <c:pt idx="8">
                  <c:v>0.77</c:v>
                </c:pt>
                <c:pt idx="9">
                  <c:v>0.75</c:v>
                </c:pt>
                <c:pt idx="10">
                  <c:v>0.73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255351472"/>
        <c:axId val="-255344944"/>
      </c:lineChart>
      <c:catAx>
        <c:axId val="-25535147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rgbClr val="0070C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r>
                  <a:rPr lang="zh-CN"/>
                  <a:t>正负比例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-255344944"/>
        <c:crosses val="autoZero"/>
        <c:auto val="1"/>
        <c:lblAlgn val="ctr"/>
        <c:lblOffset val="100"/>
        <c:noMultiLvlLbl val="0"/>
      </c:catAx>
      <c:valAx>
        <c:axId val="-2553449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rgbClr val="0070C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r>
                  <a:rPr lang="en-US"/>
                  <a:t>AUC</a:t>
                </a:r>
                <a:endParaRPr lang="zh-CN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-255351472"/>
        <c:crosses val="autoZero"/>
        <c:crossBetween val="between"/>
      </c:valAx>
      <c:spPr>
        <a:solidFill>
          <a:schemeClr val="lt1"/>
        </a:solidFill>
        <a:ln w="25400" cap="flat" cmpd="sng" algn="ctr">
          <a:solidFill>
            <a:schemeClr val="accent5"/>
          </a:solidFill>
          <a:prstDash val="solid"/>
        </a:ln>
        <a:effectLst/>
      </c:spPr>
    </c:plotArea>
    <c:plotVisOnly val="1"/>
    <c:dispBlanksAs val="gap"/>
    <c:showDLblsOverMax val="0"/>
  </c:chart>
  <c:spPr>
    <a:solidFill>
      <a:schemeClr val="lt1"/>
    </a:solidFill>
    <a:ln w="25400" cap="flat" cmpd="sng" algn="ctr">
      <a:solidFill>
        <a:schemeClr val="accent5"/>
      </a:solidFill>
      <a:prstDash val="solid"/>
    </a:ln>
    <a:effectLst/>
  </c:spPr>
  <c:txPr>
    <a:bodyPr/>
    <a:lstStyle/>
    <a:p>
      <a:pPr>
        <a:defRPr sz="1600">
          <a:solidFill>
            <a:srgbClr val="0070C0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pPr>
      <a:endParaRPr lang="zh-CN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autoTitleDeleted val="0"/>
    <c:plotArea>
      <c:layout>
        <c:manualLayout>
          <c:layoutTarget val="inner"/>
          <c:xMode val="edge"/>
          <c:yMode val="edge"/>
          <c:x val="5.1701081071159824E-2"/>
          <c:y val="7.4073931736507712E-2"/>
          <c:w val="0.90167885449962315"/>
          <c:h val="0.8416746864975212"/>
        </c:manualLayout>
      </c:layout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val>
            <c:numRef>
              <c:f>'[工作簿1 (自动保存的).xlsx]Sheet2'!$B$4:$B$19</c:f>
              <c:numCache>
                <c:formatCode>General</c:formatCode>
                <c:ptCount val="16"/>
                <c:pt idx="0">
                  <c:v>0.43217</c:v>
                </c:pt>
                <c:pt idx="1">
                  <c:v>0.44235000000000002</c:v>
                </c:pt>
                <c:pt idx="2">
                  <c:v>0.43089</c:v>
                </c:pt>
                <c:pt idx="3">
                  <c:v>0.44875999999999999</c:v>
                </c:pt>
                <c:pt idx="4">
                  <c:v>0.44641999999999998</c:v>
                </c:pt>
                <c:pt idx="5">
                  <c:v>0.49237799999999998</c:v>
                </c:pt>
                <c:pt idx="6">
                  <c:v>0.50421899999999997</c:v>
                </c:pt>
                <c:pt idx="7">
                  <c:v>0.51431199999999999</c:v>
                </c:pt>
                <c:pt idx="8">
                  <c:v>0.52678100000000005</c:v>
                </c:pt>
                <c:pt idx="9">
                  <c:v>0.52142699999999997</c:v>
                </c:pt>
                <c:pt idx="10">
                  <c:v>0.53178499999999995</c:v>
                </c:pt>
                <c:pt idx="11">
                  <c:v>0.53215699999999999</c:v>
                </c:pt>
                <c:pt idx="12">
                  <c:v>0.65788999999999997</c:v>
                </c:pt>
                <c:pt idx="13">
                  <c:v>0.73763999999999996</c:v>
                </c:pt>
                <c:pt idx="14">
                  <c:v>0.72985</c:v>
                </c:pt>
                <c:pt idx="15">
                  <c:v>0.73234500000000002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255344400"/>
        <c:axId val="-255352016"/>
      </c:lineChart>
      <c:catAx>
        <c:axId val="-255344400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-255352016"/>
        <c:crosses val="autoZero"/>
        <c:auto val="1"/>
        <c:lblAlgn val="ctr"/>
        <c:lblOffset val="100"/>
        <c:noMultiLvlLbl val="0"/>
      </c:catAx>
      <c:valAx>
        <c:axId val="-2553520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-255344400"/>
        <c:crosses val="autoZero"/>
        <c:crossBetween val="between"/>
      </c:valAx>
      <c:spPr>
        <a:solidFill>
          <a:schemeClr val="lt1"/>
        </a:solidFill>
        <a:ln w="25400" cap="flat" cmpd="sng" algn="ctr">
          <a:solidFill>
            <a:schemeClr val="accent5"/>
          </a:solidFill>
          <a:prstDash val="solid"/>
        </a:ln>
        <a:effectLst/>
      </c:spPr>
    </c:plotArea>
    <c:plotVisOnly val="1"/>
    <c:dispBlanksAs val="gap"/>
    <c:showDLblsOverMax val="0"/>
  </c:chart>
  <c:spPr>
    <a:solidFill>
      <a:schemeClr val="lt1"/>
    </a:solidFill>
    <a:ln w="25400" cap="flat" cmpd="sng" algn="ctr">
      <a:solidFill>
        <a:schemeClr val="accent5"/>
      </a:solidFill>
      <a:prstDash val="solid"/>
    </a:ln>
    <a:effectLst/>
  </c:spPr>
  <c:txPr>
    <a:bodyPr/>
    <a:lstStyle/>
    <a:p>
      <a:pPr>
        <a:defRPr>
          <a:solidFill>
            <a:schemeClr val="dk1"/>
          </a:solidFill>
          <a:latin typeface="+mn-lt"/>
          <a:ea typeface="+mn-ea"/>
          <a:cs typeface="+mn-cs"/>
        </a:defRPr>
      </a:pPr>
      <a:endParaRPr lang="zh-CN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ctr">
              <a:defRPr lang="zh-CN" sz="1400" b="0" i="0" u="none" strike="noStrike" kern="1200" spc="0" baseline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r>
              <a:rPr lang="zh-CN" sz="1400" b="0" i="0" u="none" strike="noStrike" kern="1200" baseline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平均</a:t>
            </a:r>
            <a:r>
              <a:rPr lang="zh-CN" sz="1400" b="0" i="0" u="none" strike="noStrike" kern="1200" baseline="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用户</a:t>
            </a:r>
            <a:r>
              <a:rPr lang="zh-CN" altLang="en-US" sz="1400" b="0" i="0" u="none" strike="noStrike" kern="1200" baseline="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每天</a:t>
            </a:r>
            <a:r>
              <a:rPr lang="zh-CN" sz="1400" b="0" i="0" u="none" strike="noStrike" kern="1200" baseline="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收听</a:t>
            </a:r>
            <a:r>
              <a:rPr lang="zh-CN" sz="1400" b="0" i="0" u="none" strike="noStrike" kern="1200" baseline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时</a:t>
            </a:r>
            <a:r>
              <a:rPr lang="zh-CN" sz="1400" b="0" i="0" u="none" strike="noStrike" kern="1200" baseline="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长</a:t>
            </a:r>
            <a:r>
              <a:rPr lang="zh-CN" altLang="en-US" sz="1400" b="0" i="0" u="none" strike="noStrike" kern="1200" baseline="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（</a:t>
            </a:r>
            <a:r>
              <a:rPr lang="en-US" altLang="zh-CN" sz="1400" b="0" i="0" u="none" strike="noStrike" kern="1200" baseline="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min</a:t>
            </a:r>
            <a:r>
              <a:rPr lang="zh-CN" altLang="en-US" sz="1400" b="0" i="0" u="none" strike="noStrike" kern="1200" baseline="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）</a:t>
            </a:r>
            <a:endParaRPr lang="zh-CN" sz="1400" b="0" i="0" u="none" strike="noStrike" kern="1200" baseline="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>
            <a:defRPr lang="zh-CN" sz="1400" b="0" i="0" u="none" strike="noStrike" kern="1200" spc="0" baseline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defRPr>
          </a:pPr>
          <a:endParaRPr lang="zh-CN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yVal>
            <c:numRef>
              <c:f>Sheet2!$C$77:$C$94</c:f>
              <c:numCache>
                <c:formatCode>General</c:formatCode>
                <c:ptCount val="18"/>
                <c:pt idx="0">
                  <c:v>11.03</c:v>
                </c:pt>
                <c:pt idx="1">
                  <c:v>11.04</c:v>
                </c:pt>
                <c:pt idx="2">
                  <c:v>11.12</c:v>
                </c:pt>
                <c:pt idx="3">
                  <c:v>12.15</c:v>
                </c:pt>
                <c:pt idx="4">
                  <c:v>12.27</c:v>
                </c:pt>
                <c:pt idx="5">
                  <c:v>12.26</c:v>
                </c:pt>
                <c:pt idx="6">
                  <c:v>12.28</c:v>
                </c:pt>
                <c:pt idx="7">
                  <c:v>14.5</c:v>
                </c:pt>
                <c:pt idx="8">
                  <c:v>15.02</c:v>
                </c:pt>
                <c:pt idx="9">
                  <c:v>15.09</c:v>
                </c:pt>
                <c:pt idx="10">
                  <c:v>15.2</c:v>
                </c:pt>
                <c:pt idx="11">
                  <c:v>17.78</c:v>
                </c:pt>
                <c:pt idx="12">
                  <c:v>17.8</c:v>
                </c:pt>
                <c:pt idx="13">
                  <c:v>18</c:v>
                </c:pt>
                <c:pt idx="14">
                  <c:v>19.100000000000001</c:v>
                </c:pt>
                <c:pt idx="15">
                  <c:v>20.3</c:v>
                </c:pt>
                <c:pt idx="16">
                  <c:v>20.100000000000001</c:v>
                </c:pt>
                <c:pt idx="17">
                  <c:v>21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55348208"/>
        <c:axId val="-255355280"/>
      </c:scatterChart>
      <c:valAx>
        <c:axId val="-25534820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 algn="ctr" rtl="0">
              <a:defRPr lang="zh-CN" altLang="en-US" sz="1400" b="0" i="0" u="none" strike="noStrike" kern="1200" spc="0" baseline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-255355280"/>
        <c:crosses val="autoZero"/>
        <c:crossBetween val="midCat"/>
      </c:valAx>
      <c:valAx>
        <c:axId val="-2553552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-25534820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lt1"/>
    </a:solidFill>
    <a:ln w="25400" cap="flat" cmpd="sng" algn="ctr">
      <a:solidFill>
        <a:schemeClr val="accent5"/>
      </a:solidFill>
      <a:prstDash val="solid"/>
    </a:ln>
    <a:effectLst/>
  </c:spPr>
  <c:txPr>
    <a:bodyPr/>
    <a:lstStyle/>
    <a:p>
      <a:pPr>
        <a:defRPr>
          <a:solidFill>
            <a:schemeClr val="dk1"/>
          </a:solidFill>
          <a:latin typeface="+mn-lt"/>
          <a:ea typeface="+mn-ea"/>
          <a:cs typeface="+mn-cs"/>
        </a:defRPr>
      </a:pPr>
      <a:endParaRPr lang="zh-CN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36"/>
    </mc:Choice>
    <mc:Fallback>
      <c:style val="36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CUR</a:t>
            </a:r>
            <a:r>
              <a:rPr lang="zh-CN"/>
              <a:t>预估模型实验记录</a:t>
            </a:r>
          </a:p>
        </c:rich>
      </c:tx>
      <c:layout>
        <c:manualLayout>
          <c:xMode val="edge"/>
          <c:yMode val="edge"/>
          <c:x val="0.3678556689225792"/>
          <c:y val="1.7636712240306631E-2"/>
        </c:manualLayout>
      </c:layout>
      <c:overlay val="0"/>
      <c:spPr>
        <a:gradFill rotWithShape="1">
          <a:gsLst>
            <a:gs pos="0">
              <a:schemeClr val="accent5">
                <a:tint val="50000"/>
                <a:satMod val="300000"/>
              </a:schemeClr>
            </a:gs>
            <a:gs pos="35000">
              <a:schemeClr val="accent5">
                <a:tint val="37000"/>
                <a:satMod val="300000"/>
              </a:schemeClr>
            </a:gs>
            <a:gs pos="100000">
              <a:schemeClr val="accent5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5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v>AUC</c:v>
          </c:tx>
          <c:val>
            <c:numRef>
              <c:f>Sheet2!$B$23:$B$32</c:f>
              <c:numCache>
                <c:formatCode>General</c:formatCode>
                <c:ptCount val="10"/>
                <c:pt idx="0">
                  <c:v>0.48299999999999998</c:v>
                </c:pt>
                <c:pt idx="1">
                  <c:v>0.51200000000000001</c:v>
                </c:pt>
                <c:pt idx="2">
                  <c:v>0.48899999999999999</c:v>
                </c:pt>
                <c:pt idx="3">
                  <c:v>0.501</c:v>
                </c:pt>
                <c:pt idx="4">
                  <c:v>0.47</c:v>
                </c:pt>
                <c:pt idx="5">
                  <c:v>0.69099999999999995</c:v>
                </c:pt>
                <c:pt idx="6">
                  <c:v>0.72099999999999997</c:v>
                </c:pt>
                <c:pt idx="7">
                  <c:v>0.76</c:v>
                </c:pt>
                <c:pt idx="8">
                  <c:v>0.81</c:v>
                </c:pt>
                <c:pt idx="9">
                  <c:v>0.80100000000000005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255343312"/>
        <c:axId val="-255350384"/>
      </c:lineChart>
      <c:catAx>
        <c:axId val="-255343312"/>
        <c:scaling>
          <c:orientation val="minMax"/>
        </c:scaling>
        <c:delete val="0"/>
        <c:axPos val="b"/>
        <c:majorTickMark val="out"/>
        <c:minorTickMark val="none"/>
        <c:tickLblPos val="nextTo"/>
        <c:crossAx val="-255350384"/>
        <c:crosses val="autoZero"/>
        <c:auto val="1"/>
        <c:lblAlgn val="ctr"/>
        <c:lblOffset val="100"/>
        <c:noMultiLvlLbl val="0"/>
      </c:catAx>
      <c:valAx>
        <c:axId val="-255350384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-255343312"/>
        <c:crosses val="autoZero"/>
        <c:crossBetween val="between"/>
      </c:valAx>
      <c:spPr>
        <a:solidFill>
          <a:schemeClr val="lt1"/>
        </a:solidFill>
        <a:ln w="25400" cap="flat" cmpd="sng" algn="ctr">
          <a:solidFill>
            <a:schemeClr val="accent5"/>
          </a:solidFill>
          <a:prstDash val="solid"/>
        </a:ln>
        <a:effectLst/>
      </c:spPr>
    </c:plotArea>
    <c:legend>
      <c:legendPos val="r"/>
      <c:layout/>
      <c:overlay val="0"/>
    </c:legend>
    <c:plotVisOnly val="1"/>
    <c:dispBlanksAs val="gap"/>
    <c:showDLblsOverMax val="0"/>
  </c:chart>
  <c:txPr>
    <a:bodyPr/>
    <a:lstStyle/>
    <a:p>
      <a:pPr>
        <a:defRPr sz="1400" b="1">
          <a:latin typeface="微软雅黑" panose="020B0503020204020204" pitchFamily="34" charset="-122"/>
          <a:ea typeface="微软雅黑" panose="020B0503020204020204" pitchFamily="34" charset="-122"/>
        </a:defRPr>
      </a:pPr>
      <a:endParaRPr lang="zh-CN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9C0B98-5168-4BD0-A945-8D4FB6233B52}" type="datetimeFigureOut">
              <a:rPr lang="zh-CN" altLang="en-US" smtClean="0"/>
              <a:t>2013/11/22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B9E6D2-E2EB-4BF0-8F55-58FAB3D51E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61689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B9E6D2-E2EB-4BF0-8F55-58FAB3D51EA9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30863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推荐就是匹配，就是为</a:t>
            </a:r>
            <a:r>
              <a:rPr lang="en-US" altLang="zh-CN" dirty="0" smtClean="0"/>
              <a:t>user</a:t>
            </a:r>
            <a:r>
              <a:rPr lang="zh-CN" altLang="en-US" dirty="0" smtClean="0"/>
              <a:t>和</a:t>
            </a:r>
            <a:r>
              <a:rPr lang="en-US" altLang="zh-CN" dirty="0" smtClean="0"/>
              <a:t>item</a:t>
            </a:r>
            <a:r>
              <a:rPr lang="zh-CN" altLang="en-US" dirty="0" smtClean="0"/>
              <a:t>搭桥牵线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B9E6D2-E2EB-4BF0-8F55-58FAB3D51EA9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20970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推荐就是匹配，就是为</a:t>
            </a:r>
            <a:r>
              <a:rPr lang="en-US" altLang="zh-CN" dirty="0" smtClean="0"/>
              <a:t>user</a:t>
            </a:r>
            <a:r>
              <a:rPr lang="zh-CN" altLang="en-US" dirty="0" smtClean="0"/>
              <a:t>和</a:t>
            </a:r>
            <a:r>
              <a:rPr lang="en-US" altLang="zh-CN" dirty="0" smtClean="0"/>
              <a:t>item</a:t>
            </a:r>
            <a:r>
              <a:rPr lang="zh-CN" altLang="en-US" dirty="0" smtClean="0"/>
              <a:t>搭桥牵线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B9E6D2-E2EB-4BF0-8F55-58FAB3D51EA9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37050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推荐就是匹配，就是为</a:t>
            </a:r>
            <a:r>
              <a:rPr lang="en-US" altLang="zh-CN" dirty="0" smtClean="0"/>
              <a:t>user</a:t>
            </a:r>
            <a:r>
              <a:rPr lang="zh-CN" altLang="en-US" dirty="0" smtClean="0"/>
              <a:t>和</a:t>
            </a:r>
            <a:r>
              <a:rPr lang="en-US" altLang="zh-CN" dirty="0" smtClean="0"/>
              <a:t>item</a:t>
            </a:r>
            <a:r>
              <a:rPr lang="zh-CN" altLang="en-US" dirty="0" smtClean="0"/>
              <a:t>搭桥牵线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B9E6D2-E2EB-4BF0-8F55-58FAB3D51EA9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37050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推荐就是匹配，就是为</a:t>
            </a:r>
            <a:r>
              <a:rPr lang="en-US" altLang="zh-CN" dirty="0" smtClean="0"/>
              <a:t>user</a:t>
            </a:r>
            <a:r>
              <a:rPr lang="zh-CN" altLang="en-US" dirty="0" smtClean="0"/>
              <a:t>和</a:t>
            </a:r>
            <a:r>
              <a:rPr lang="en-US" altLang="zh-CN" dirty="0" smtClean="0"/>
              <a:t>item</a:t>
            </a:r>
            <a:r>
              <a:rPr lang="zh-CN" altLang="en-US" dirty="0" smtClean="0"/>
              <a:t>搭桥牵线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B9E6D2-E2EB-4BF0-8F55-58FAB3D51EA9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68611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推荐就是匹配，就是为</a:t>
            </a:r>
            <a:r>
              <a:rPr lang="en-US" altLang="zh-CN" dirty="0" smtClean="0"/>
              <a:t>user</a:t>
            </a:r>
            <a:r>
              <a:rPr lang="zh-CN" altLang="en-US" dirty="0" smtClean="0"/>
              <a:t>和</a:t>
            </a:r>
            <a:r>
              <a:rPr lang="en-US" altLang="zh-CN" dirty="0" smtClean="0"/>
              <a:t>item</a:t>
            </a:r>
            <a:r>
              <a:rPr lang="zh-CN" altLang="en-US" dirty="0" smtClean="0"/>
              <a:t>搭桥牵线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B9E6D2-E2EB-4BF0-8F55-58FAB3D51EA9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37050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推荐就是匹配，就是为</a:t>
            </a:r>
            <a:r>
              <a:rPr lang="en-US" altLang="zh-CN" dirty="0" smtClean="0"/>
              <a:t>user</a:t>
            </a:r>
            <a:r>
              <a:rPr lang="zh-CN" altLang="en-US" dirty="0" smtClean="0"/>
              <a:t>和</a:t>
            </a:r>
            <a:r>
              <a:rPr lang="en-US" altLang="zh-CN" dirty="0" smtClean="0"/>
              <a:t>item</a:t>
            </a:r>
            <a:r>
              <a:rPr lang="zh-CN" altLang="en-US" dirty="0" smtClean="0"/>
              <a:t>搭桥牵线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B9E6D2-E2EB-4BF0-8F55-58FAB3D51EA9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37050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推荐就是匹配，就是为</a:t>
            </a:r>
            <a:r>
              <a:rPr lang="en-US" altLang="zh-CN" dirty="0" smtClean="0"/>
              <a:t>user</a:t>
            </a:r>
            <a:r>
              <a:rPr lang="zh-CN" altLang="en-US" dirty="0" smtClean="0"/>
              <a:t>和</a:t>
            </a:r>
            <a:r>
              <a:rPr lang="en-US" altLang="zh-CN" dirty="0" smtClean="0"/>
              <a:t>item</a:t>
            </a:r>
            <a:r>
              <a:rPr lang="zh-CN" altLang="en-US" dirty="0" smtClean="0"/>
              <a:t>搭桥牵线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B9E6D2-E2EB-4BF0-8F55-58FAB3D51EA9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37050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推荐就是匹配，就是为</a:t>
            </a:r>
            <a:r>
              <a:rPr lang="en-US" altLang="zh-CN" dirty="0" smtClean="0"/>
              <a:t>user</a:t>
            </a:r>
            <a:r>
              <a:rPr lang="zh-CN" altLang="en-US" dirty="0" smtClean="0"/>
              <a:t>和</a:t>
            </a:r>
            <a:r>
              <a:rPr lang="en-US" altLang="zh-CN" dirty="0" smtClean="0"/>
              <a:t>item</a:t>
            </a:r>
            <a:r>
              <a:rPr lang="zh-CN" altLang="en-US" dirty="0" smtClean="0"/>
              <a:t>搭桥牵线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B9E6D2-E2EB-4BF0-8F55-58FAB3D51EA9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86387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推荐就是匹配，就是为</a:t>
            </a:r>
            <a:r>
              <a:rPr lang="en-US" altLang="zh-CN" dirty="0" smtClean="0"/>
              <a:t>user</a:t>
            </a:r>
            <a:r>
              <a:rPr lang="zh-CN" altLang="en-US" dirty="0" smtClean="0"/>
              <a:t>和</a:t>
            </a:r>
            <a:r>
              <a:rPr lang="en-US" altLang="zh-CN" dirty="0" smtClean="0"/>
              <a:t>item</a:t>
            </a:r>
            <a:r>
              <a:rPr lang="zh-CN" altLang="en-US" dirty="0" smtClean="0"/>
              <a:t>搭桥牵线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B9E6D2-E2EB-4BF0-8F55-58FAB3D51EA9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39357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推荐就是匹配，就是为</a:t>
            </a:r>
            <a:r>
              <a:rPr lang="en-US" altLang="zh-CN" dirty="0" smtClean="0"/>
              <a:t>user</a:t>
            </a:r>
            <a:r>
              <a:rPr lang="zh-CN" altLang="en-US" dirty="0" smtClean="0"/>
              <a:t>和</a:t>
            </a:r>
            <a:r>
              <a:rPr lang="en-US" altLang="zh-CN" dirty="0" smtClean="0"/>
              <a:t>item</a:t>
            </a:r>
            <a:r>
              <a:rPr lang="zh-CN" altLang="en-US" dirty="0" smtClean="0"/>
              <a:t>搭桥牵线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B9E6D2-E2EB-4BF0-8F55-58FAB3D51EA9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76581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不要涉及后面三个内容。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B9E6D2-E2EB-4BF0-8F55-58FAB3D51EA9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222875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推荐就是匹配，就是为</a:t>
            </a:r>
            <a:r>
              <a:rPr lang="en-US" altLang="zh-CN" dirty="0" smtClean="0"/>
              <a:t>user</a:t>
            </a:r>
            <a:r>
              <a:rPr lang="zh-CN" altLang="en-US" dirty="0" smtClean="0"/>
              <a:t>和</a:t>
            </a:r>
            <a:r>
              <a:rPr lang="en-US" altLang="zh-CN" dirty="0" smtClean="0"/>
              <a:t>item</a:t>
            </a:r>
            <a:r>
              <a:rPr lang="zh-CN" altLang="en-US" dirty="0" smtClean="0"/>
              <a:t>搭桥牵线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B9E6D2-E2EB-4BF0-8F55-58FAB3D51EA9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590423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推荐就是匹配，就是为</a:t>
            </a:r>
            <a:r>
              <a:rPr lang="en-US" altLang="zh-CN" dirty="0" smtClean="0"/>
              <a:t>user</a:t>
            </a:r>
            <a:r>
              <a:rPr lang="zh-CN" altLang="en-US" dirty="0" smtClean="0"/>
              <a:t>和</a:t>
            </a:r>
            <a:r>
              <a:rPr lang="en-US" altLang="zh-CN" dirty="0" smtClean="0"/>
              <a:t>item</a:t>
            </a:r>
            <a:r>
              <a:rPr lang="zh-CN" altLang="en-US" dirty="0" smtClean="0"/>
              <a:t>搭桥牵线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B9E6D2-E2EB-4BF0-8F55-58FAB3D51EA9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836584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推荐就是匹配，就是为</a:t>
            </a:r>
            <a:r>
              <a:rPr lang="en-US" altLang="zh-CN" dirty="0" smtClean="0"/>
              <a:t>user</a:t>
            </a:r>
            <a:r>
              <a:rPr lang="zh-CN" altLang="en-US" dirty="0" smtClean="0"/>
              <a:t>和</a:t>
            </a:r>
            <a:r>
              <a:rPr lang="en-US" altLang="zh-CN" dirty="0" smtClean="0"/>
              <a:t>item</a:t>
            </a:r>
            <a:r>
              <a:rPr lang="zh-CN" altLang="en-US" dirty="0" smtClean="0"/>
              <a:t>搭桥牵线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B9E6D2-E2EB-4BF0-8F55-58FAB3D51EA9}" type="slidenum">
              <a:rPr lang="zh-CN" altLang="en-US" smtClean="0"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755507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推荐就是匹配，就是为</a:t>
            </a:r>
            <a:r>
              <a:rPr lang="en-US" altLang="zh-CN" dirty="0" smtClean="0"/>
              <a:t>user</a:t>
            </a:r>
            <a:r>
              <a:rPr lang="zh-CN" altLang="en-US" dirty="0" smtClean="0"/>
              <a:t>和</a:t>
            </a:r>
            <a:r>
              <a:rPr lang="en-US" altLang="zh-CN" dirty="0" smtClean="0"/>
              <a:t>item</a:t>
            </a:r>
            <a:r>
              <a:rPr lang="zh-CN" altLang="en-US" dirty="0" smtClean="0"/>
              <a:t>搭桥牵线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B9E6D2-E2EB-4BF0-8F55-58FAB3D51EA9}" type="slidenum">
              <a:rPr lang="zh-CN" altLang="en-US" smtClean="0"/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370502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B9E6D2-E2EB-4BF0-8F55-58FAB3D51EA9}" type="slidenum">
              <a:rPr lang="zh-CN" altLang="en-US" smtClean="0"/>
              <a:t>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370502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B9E6D2-E2EB-4BF0-8F55-58FAB3D51EA9}" type="slidenum">
              <a:rPr lang="zh-CN" altLang="en-US" smtClean="0"/>
              <a:t>56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370502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推荐就是匹配，就是为</a:t>
            </a:r>
            <a:r>
              <a:rPr lang="en-US" altLang="zh-CN" dirty="0" smtClean="0"/>
              <a:t>user</a:t>
            </a:r>
            <a:r>
              <a:rPr lang="zh-CN" altLang="en-US" dirty="0" smtClean="0"/>
              <a:t>和</a:t>
            </a:r>
            <a:r>
              <a:rPr lang="en-US" altLang="zh-CN" dirty="0" smtClean="0"/>
              <a:t>item</a:t>
            </a:r>
            <a:r>
              <a:rPr lang="zh-CN" altLang="en-US" dirty="0" smtClean="0"/>
              <a:t>搭桥牵线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B9E6D2-E2EB-4BF0-8F55-58FAB3D51EA9}" type="slidenum">
              <a:rPr lang="zh-CN" altLang="en-US" smtClean="0"/>
              <a:t>57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370502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推荐就是匹配，就是为</a:t>
            </a:r>
            <a:r>
              <a:rPr lang="en-US" altLang="zh-CN" dirty="0" smtClean="0"/>
              <a:t>user</a:t>
            </a:r>
            <a:r>
              <a:rPr lang="zh-CN" altLang="en-US" dirty="0" smtClean="0"/>
              <a:t>和</a:t>
            </a:r>
            <a:r>
              <a:rPr lang="en-US" altLang="zh-CN" dirty="0" smtClean="0"/>
              <a:t>item</a:t>
            </a:r>
            <a:r>
              <a:rPr lang="zh-CN" altLang="en-US" dirty="0" smtClean="0"/>
              <a:t>搭桥牵线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B9E6D2-E2EB-4BF0-8F55-58FAB3D51EA9}" type="slidenum">
              <a:rPr lang="zh-CN" altLang="en-US" smtClean="0"/>
              <a:t>58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370502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推荐就是匹配，就是为</a:t>
            </a:r>
            <a:r>
              <a:rPr lang="en-US" altLang="zh-CN" dirty="0" smtClean="0"/>
              <a:t>user</a:t>
            </a:r>
            <a:r>
              <a:rPr lang="zh-CN" altLang="en-US" dirty="0" smtClean="0"/>
              <a:t>和</a:t>
            </a:r>
            <a:r>
              <a:rPr lang="en-US" altLang="zh-CN" dirty="0" smtClean="0"/>
              <a:t>item</a:t>
            </a:r>
            <a:r>
              <a:rPr lang="zh-CN" altLang="en-US" dirty="0" smtClean="0"/>
              <a:t>搭桥牵线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B9E6D2-E2EB-4BF0-8F55-58FAB3D51EA9}" type="slidenum">
              <a:rPr lang="zh-CN" altLang="en-US" smtClean="0"/>
              <a:t>62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370502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推荐就是匹配，就是为</a:t>
            </a:r>
            <a:r>
              <a:rPr lang="en-US" altLang="zh-CN" dirty="0" smtClean="0"/>
              <a:t>user</a:t>
            </a:r>
            <a:r>
              <a:rPr lang="zh-CN" altLang="en-US" dirty="0" smtClean="0"/>
              <a:t>和</a:t>
            </a:r>
            <a:r>
              <a:rPr lang="en-US" altLang="zh-CN" dirty="0" smtClean="0"/>
              <a:t>item</a:t>
            </a:r>
            <a:r>
              <a:rPr lang="zh-CN" altLang="en-US" dirty="0" smtClean="0"/>
              <a:t>搭桥牵线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B9E6D2-E2EB-4BF0-8F55-58FAB3D51EA9}" type="slidenum">
              <a:rPr lang="zh-CN" altLang="en-US" smtClean="0"/>
              <a:t>63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37050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同样的努力，回报似乎不同。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B9E6D2-E2EB-4BF0-8F55-58FAB3D51EA9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04493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推荐就是匹配，就是为</a:t>
            </a:r>
            <a:r>
              <a:rPr lang="en-US" altLang="zh-CN" dirty="0" smtClean="0"/>
              <a:t>user</a:t>
            </a:r>
            <a:r>
              <a:rPr lang="zh-CN" altLang="en-US" dirty="0" smtClean="0"/>
              <a:t>和</a:t>
            </a:r>
            <a:r>
              <a:rPr lang="en-US" altLang="zh-CN" dirty="0" smtClean="0"/>
              <a:t>item</a:t>
            </a:r>
            <a:r>
              <a:rPr lang="zh-CN" altLang="en-US" dirty="0" smtClean="0"/>
              <a:t>搭桥牵线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B9E6D2-E2EB-4BF0-8F55-58FAB3D51EA9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37050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推荐就是匹配，就是为</a:t>
            </a:r>
            <a:r>
              <a:rPr lang="en-US" altLang="zh-CN" dirty="0" smtClean="0"/>
              <a:t>user</a:t>
            </a:r>
            <a:r>
              <a:rPr lang="zh-CN" altLang="en-US" dirty="0" smtClean="0"/>
              <a:t>和</a:t>
            </a:r>
            <a:r>
              <a:rPr lang="en-US" altLang="zh-CN" dirty="0" smtClean="0"/>
              <a:t>item</a:t>
            </a:r>
            <a:r>
              <a:rPr lang="zh-CN" altLang="en-US" dirty="0" smtClean="0"/>
              <a:t>搭桥牵线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B9E6D2-E2EB-4BF0-8F55-58FAB3D51EA9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37050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推荐就是匹配，就是为</a:t>
            </a:r>
            <a:r>
              <a:rPr lang="en-US" altLang="zh-CN" dirty="0" smtClean="0"/>
              <a:t>user</a:t>
            </a:r>
            <a:r>
              <a:rPr lang="zh-CN" altLang="en-US" dirty="0" smtClean="0"/>
              <a:t>和</a:t>
            </a:r>
            <a:r>
              <a:rPr lang="en-US" altLang="zh-CN" dirty="0" smtClean="0"/>
              <a:t>item</a:t>
            </a:r>
            <a:r>
              <a:rPr lang="zh-CN" altLang="en-US" dirty="0" smtClean="0"/>
              <a:t>搭桥牵线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B9E6D2-E2EB-4BF0-8F55-58FAB3D51EA9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37050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推荐就是匹配，就是为</a:t>
            </a:r>
            <a:r>
              <a:rPr lang="en-US" altLang="zh-CN" dirty="0" smtClean="0"/>
              <a:t>user</a:t>
            </a:r>
            <a:r>
              <a:rPr lang="zh-CN" altLang="en-US" dirty="0" smtClean="0"/>
              <a:t>和</a:t>
            </a:r>
            <a:r>
              <a:rPr lang="en-US" altLang="zh-CN" dirty="0" smtClean="0"/>
              <a:t>item</a:t>
            </a:r>
            <a:r>
              <a:rPr lang="zh-CN" altLang="en-US" dirty="0" smtClean="0"/>
              <a:t>搭桥牵线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B9E6D2-E2EB-4BF0-8F55-58FAB3D51EA9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37050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推荐就是匹配，就是为</a:t>
            </a:r>
            <a:r>
              <a:rPr lang="en-US" altLang="zh-CN" dirty="0" smtClean="0"/>
              <a:t>user</a:t>
            </a:r>
            <a:r>
              <a:rPr lang="zh-CN" altLang="en-US" dirty="0" smtClean="0"/>
              <a:t>和</a:t>
            </a:r>
            <a:r>
              <a:rPr lang="en-US" altLang="zh-CN" dirty="0" smtClean="0"/>
              <a:t>item</a:t>
            </a:r>
            <a:r>
              <a:rPr lang="zh-CN" altLang="en-US" dirty="0" smtClean="0"/>
              <a:t>搭桥牵线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B9E6D2-E2EB-4BF0-8F55-58FAB3D51EA9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37050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推荐就是匹配，就是为</a:t>
            </a:r>
            <a:r>
              <a:rPr lang="en-US" altLang="zh-CN" dirty="0" smtClean="0"/>
              <a:t>user</a:t>
            </a:r>
            <a:r>
              <a:rPr lang="zh-CN" altLang="en-US" dirty="0" smtClean="0"/>
              <a:t>和</a:t>
            </a:r>
            <a:r>
              <a:rPr lang="en-US" altLang="zh-CN" dirty="0" smtClean="0"/>
              <a:t>item</a:t>
            </a:r>
            <a:r>
              <a:rPr lang="zh-CN" altLang="en-US" dirty="0" smtClean="0"/>
              <a:t>搭桥牵线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B9E6D2-E2EB-4BF0-8F55-58FAB3D51EA9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37050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2013/11/22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2013/11/22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2013/11/22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2013/11/22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2013/11/22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2013/11/22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2013/11/22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2013/11/22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2013/11/22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2013/11/22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2013/11/22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pPr/>
              <a:t>2013/11/22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3.wmf"/><Relationship Id="rId4" Type="http://schemas.openxmlformats.org/officeDocument/2006/relationships/oleObject" Target="../embeddings/oleObject1.bin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7.emf"/><Relationship Id="rId4" Type="http://schemas.openxmlformats.org/officeDocument/2006/relationships/oleObject" Target="../embeddings/oleObject2.bin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2.png"/><Relationship Id="rId4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6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1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332" y="8632"/>
            <a:ext cx="9144000" cy="6858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846494" y="4323382"/>
            <a:ext cx="32758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0000" endA="300" endPos="50000" dist="60007" dir="5400000" sy="-100000" algn="bl" rotWithShape="0"/>
                </a:effectLst>
                <a:latin typeface="微软雅黑" pitchFamily="34" charset="-122"/>
                <a:ea typeface="微软雅黑" pitchFamily="34" charset="-122"/>
              </a:rPr>
              <a:t>分享人</a:t>
            </a:r>
            <a:r>
              <a:rPr lang="en-US" altLang="zh-CN" sz="3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0000" endA="300" endPos="50000" dist="60007" dir="5400000" sy="-100000" algn="bl" rotWithShape="0"/>
                </a:effectLst>
                <a:latin typeface="微软雅黑" pitchFamily="34" charset="-122"/>
                <a:ea typeface="微软雅黑" pitchFamily="34" charset="-122"/>
              </a:rPr>
              <a:t>:</a:t>
            </a:r>
            <a:r>
              <a:rPr lang="zh-CN" altLang="en-US" sz="3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0000" endA="300" endPos="50000" dist="60007" dir="5400000" sy="-100000" algn="bl" rotWithShape="0"/>
                </a:effectLst>
                <a:latin typeface="微软雅黑" pitchFamily="34" charset="-122"/>
                <a:ea typeface="微软雅黑" pitchFamily="34" charset="-122"/>
              </a:rPr>
              <a:t>陈开江</a:t>
            </a:r>
            <a:endParaRPr lang="zh-CN" altLang="en-US" sz="3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50000" endA="300" endPos="50000" dist="60007" dir="5400000" sy="-100000" algn="bl" rotWithShape="0"/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79512" y="1536601"/>
            <a:ext cx="8784976" cy="304698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zh-CN" altLang="en-US" sz="8000" b="1" cap="all" dirty="0" smtClean="0">
                <a:ln w="0"/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reflection blurRad="12700" stA="50000" endPos="50000" dist="5000" dir="5400000" sy="-100000" rotWithShape="0"/>
                </a:effectLst>
                <a:latin typeface="华文隶书" pitchFamily="2" charset="-122"/>
                <a:ea typeface="华文隶书" pitchFamily="2" charset="-122"/>
              </a:rPr>
              <a:t>停</a:t>
            </a:r>
            <a:r>
              <a:rPr lang="zh-CN" altLang="en-US" sz="8000" b="1" cap="all" dirty="0">
                <a:ln w="0"/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reflection blurRad="12700" stA="50000" endPos="50000" dist="5000" dir="5400000" sy="-100000" rotWithShape="0"/>
                </a:effectLst>
                <a:latin typeface="华文隶书" pitchFamily="2" charset="-122"/>
                <a:ea typeface="华文隶书" pitchFamily="2" charset="-122"/>
              </a:rPr>
              <a:t>不</a:t>
            </a:r>
            <a:r>
              <a:rPr lang="zh-CN" altLang="en-US" sz="8000" b="1" cap="all" dirty="0" smtClean="0">
                <a:ln w="0"/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reflection blurRad="12700" stA="50000" endPos="50000" dist="5000" dir="5400000" sy="-100000" rotWithShape="0"/>
                </a:effectLst>
                <a:latin typeface="华文隶书" pitchFamily="2" charset="-122"/>
                <a:ea typeface="华文隶书" pitchFamily="2" charset="-122"/>
              </a:rPr>
              <a:t>下来</a:t>
            </a:r>
            <a:r>
              <a:rPr lang="zh-CN" altLang="en-US" sz="8000" b="1" cap="all" dirty="0">
                <a:ln w="0"/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reflection blurRad="12700" stA="50000" endPos="50000" dist="5000" dir="5400000" sy="-100000" rotWithShape="0"/>
                </a:effectLst>
                <a:latin typeface="华文隶书" pitchFamily="2" charset="-122"/>
                <a:ea typeface="华文隶书" pitchFamily="2" charset="-122"/>
              </a:rPr>
              <a:t>的</a:t>
            </a:r>
            <a:r>
              <a:rPr lang="zh-CN" altLang="en-US" sz="8000" b="1" cap="all" dirty="0" smtClean="0">
                <a:ln w="0"/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reflection blurRad="12700" stA="50000" endPos="50000" dist="5000" dir="5400000" sy="-100000" rotWithShape="0"/>
                </a:effectLst>
                <a:latin typeface="华文隶书" pitchFamily="2" charset="-122"/>
                <a:ea typeface="华文隶书" pitchFamily="2" charset="-122"/>
              </a:rPr>
              <a:t>推荐</a:t>
            </a:r>
            <a:endParaRPr lang="en-US" altLang="zh-CN" sz="8000" b="1" cap="all" dirty="0" smtClean="0">
              <a:ln w="0"/>
              <a:solidFill>
                <a:schemeClr val="accent3">
                  <a:lumMod val="60000"/>
                  <a:lumOff val="40000"/>
                </a:schemeClr>
              </a:solidFill>
              <a:effectLst>
                <a:reflection blurRad="12700" stA="50000" endPos="50000" dist="5000" dir="5400000" sy="-100000" rotWithShape="0"/>
              </a:effectLst>
              <a:latin typeface="华文隶书" pitchFamily="2" charset="-122"/>
              <a:ea typeface="华文隶书" pitchFamily="2" charset="-122"/>
            </a:endParaRPr>
          </a:p>
          <a:p>
            <a:pPr algn="ctr"/>
            <a:r>
              <a:rPr lang="en-US" altLang="zh-CN" sz="3200" b="1" cap="all" dirty="0" smtClean="0">
                <a:ln w="0"/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reflection blurRad="12700" stA="50000" endPos="50000" dist="5000" dir="5400000" sy="-100000" rotWithShape="0"/>
                </a:effectLst>
                <a:latin typeface="汉仪南宫体简" pitchFamily="2" charset="-122"/>
                <a:ea typeface="汉仪南宫体简" pitchFamily="2" charset="-122"/>
              </a:rPr>
              <a:t>——</a:t>
            </a:r>
            <a:r>
              <a:rPr lang="zh-CN" altLang="en-US" sz="3200" cap="all" dirty="0" smtClean="0">
                <a:ln w="0"/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reflection blurRad="12700" stA="50000" endPos="50000" dist="5000" dir="5400000" sy="-100000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移动互联网下的推荐实践分享</a:t>
            </a:r>
            <a:endParaRPr lang="en-US" altLang="zh-CN" sz="3200" cap="all" dirty="0">
              <a:ln w="0"/>
              <a:solidFill>
                <a:schemeClr val="accent3">
                  <a:lumMod val="60000"/>
                  <a:lumOff val="40000"/>
                </a:schemeClr>
              </a:solidFill>
              <a:effectLst>
                <a:reflection blurRad="12700" stA="50000" endPos="50000" dist="5000" dir="5400000" sy="-100000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z="8000" b="1" cap="all" spc="0" dirty="0" smtClean="0">
              <a:ln w="0"/>
              <a:solidFill>
                <a:schemeClr val="accent3">
                  <a:lumMod val="60000"/>
                  <a:lumOff val="40000"/>
                </a:schemeClr>
              </a:solidFill>
              <a:effectLst>
                <a:reflection blurRad="12700" stA="50000" endPos="50000" dist="5000" dir="5400000" sy="-100000" rotWithShape="0"/>
              </a:effectLst>
              <a:latin typeface="华文隶书" pitchFamily="2" charset="-122"/>
              <a:ea typeface="华文隶书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467544" y="3226048"/>
            <a:ext cx="936104" cy="57606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latin typeface="微软雅黑" pitchFamily="34" charset="-122"/>
                <a:ea typeface="微软雅黑" pitchFamily="34" charset="-122"/>
              </a:rPr>
              <a:t>提取核心词</a:t>
            </a:r>
            <a:endParaRPr lang="zh-CN" altLang="en-US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549447" y="3229248"/>
            <a:ext cx="1080120" cy="57606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latin typeface="微软雅黑" pitchFamily="34" charset="-122"/>
                <a:ea typeface="微软雅黑" pitchFamily="34" charset="-122"/>
              </a:rPr>
              <a:t>获取推荐候选</a:t>
            </a:r>
            <a:endParaRPr lang="zh-CN" altLang="en-US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5253796" y="3212976"/>
            <a:ext cx="1080120" cy="57606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latin typeface="微软雅黑" pitchFamily="34" charset="-122"/>
                <a:ea typeface="微软雅黑" pitchFamily="34" charset="-122"/>
              </a:rPr>
              <a:t>预估</a:t>
            </a:r>
            <a:r>
              <a:rPr lang="en-US" altLang="zh-CN" b="1" dirty="0" err="1" smtClean="0">
                <a:latin typeface="微软雅黑" pitchFamily="34" charset="-122"/>
                <a:ea typeface="微软雅黑" pitchFamily="34" charset="-122"/>
              </a:rPr>
              <a:t>ctr</a:t>
            </a:r>
            <a:endParaRPr lang="zh-CN" altLang="en-US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6904926" y="3225180"/>
            <a:ext cx="1224136" cy="57606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latin typeface="微软雅黑" pitchFamily="34" charset="-122"/>
                <a:ea typeface="微软雅黑" pitchFamily="34" charset="-122"/>
              </a:rPr>
              <a:t>推荐展示</a:t>
            </a:r>
            <a:endParaRPr lang="zh-CN" altLang="en-US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圆角矩形标注 1"/>
          <p:cNvSpPr/>
          <p:nvPr/>
        </p:nvSpPr>
        <p:spPr>
          <a:xfrm>
            <a:off x="2914614" y="1474168"/>
            <a:ext cx="1803288" cy="1296144"/>
          </a:xfrm>
          <a:prstGeom prst="wedgeRoundRectCallout">
            <a:avLst>
              <a:gd name="adj1" fmla="val 1179"/>
              <a:gd name="adj2" fmla="val 80137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48</a:t>
            </a:r>
            <a:r>
              <a:rPr lang="zh-CN" altLang="en-US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小时内的高质量原创微博</a:t>
            </a:r>
            <a:endParaRPr lang="zh-CN" altLang="en-US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" name="圆角矩形标注 13"/>
          <p:cNvSpPr/>
          <p:nvPr/>
        </p:nvSpPr>
        <p:spPr>
          <a:xfrm>
            <a:off x="2897598" y="4411588"/>
            <a:ext cx="1714953" cy="1008112"/>
          </a:xfrm>
          <a:prstGeom prst="wedgeRoundRectCallout">
            <a:avLst>
              <a:gd name="adj1" fmla="val 32852"/>
              <a:gd name="adj2" fmla="val -106891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历史优质微博内容库</a:t>
            </a:r>
            <a:endParaRPr lang="zh-CN" altLang="en-US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6" name="圆角矩形标注 15"/>
          <p:cNvSpPr/>
          <p:nvPr/>
        </p:nvSpPr>
        <p:spPr>
          <a:xfrm>
            <a:off x="5004720" y="1459260"/>
            <a:ext cx="1612652" cy="1296144"/>
          </a:xfrm>
          <a:prstGeom prst="wedgeRoundRectCallout">
            <a:avLst>
              <a:gd name="adj1" fmla="val -15113"/>
              <a:gd name="adj2" fmla="val 78177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百万级特征</a:t>
            </a:r>
            <a:endParaRPr lang="en-US" altLang="zh-CN" b="1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en-US" altLang="zh-CN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10</a:t>
            </a:r>
            <a:r>
              <a:rPr lang="zh-CN" altLang="en-US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亿级样本</a:t>
            </a:r>
            <a:endParaRPr lang="zh-CN" altLang="en-US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7" name="圆角矩形标注 16"/>
          <p:cNvSpPr/>
          <p:nvPr/>
        </p:nvSpPr>
        <p:spPr>
          <a:xfrm>
            <a:off x="4997328" y="4428976"/>
            <a:ext cx="1982688" cy="1304280"/>
          </a:xfrm>
          <a:prstGeom prst="wedgeRoundRectCallout">
            <a:avLst>
              <a:gd name="adj1" fmla="val -21454"/>
              <a:gd name="adj2" fmla="val -101132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并行训练</a:t>
            </a:r>
            <a:endParaRPr lang="en-US" altLang="zh-CN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特征管理</a:t>
            </a:r>
            <a:endParaRPr lang="en-US" altLang="zh-CN" b="1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模型评估</a:t>
            </a:r>
            <a:endParaRPr lang="en-US" altLang="zh-CN" b="1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en-US" altLang="zh-CN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AB-test</a:t>
            </a:r>
            <a:endParaRPr lang="zh-CN" altLang="en-US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8" name="圆角矩形标注 17"/>
          <p:cNvSpPr/>
          <p:nvPr/>
        </p:nvSpPr>
        <p:spPr>
          <a:xfrm>
            <a:off x="7227728" y="4411588"/>
            <a:ext cx="1160696" cy="1008112"/>
          </a:xfrm>
          <a:prstGeom prst="wedgeRoundRectCallout">
            <a:avLst>
              <a:gd name="adj1" fmla="val -21454"/>
              <a:gd name="adj2" fmla="val -101132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统一样式，吸引用户</a:t>
            </a:r>
            <a:endParaRPr lang="zh-CN" altLang="en-US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0" name="圆角矩形标注 19"/>
          <p:cNvSpPr/>
          <p:nvPr/>
        </p:nvSpPr>
        <p:spPr>
          <a:xfrm>
            <a:off x="6904926" y="1459260"/>
            <a:ext cx="1483498" cy="1296144"/>
          </a:xfrm>
          <a:prstGeom prst="wedgeRoundRectCallout">
            <a:avLst>
              <a:gd name="adj1" fmla="val -15113"/>
              <a:gd name="adj2" fmla="val 78177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保证多样性</a:t>
            </a:r>
            <a:endParaRPr lang="zh-CN" altLang="en-US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1978510" y="3229248"/>
            <a:ext cx="936104" cy="57606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latin typeface="微软雅黑" pitchFamily="34" charset="-122"/>
                <a:ea typeface="微软雅黑" pitchFamily="34" charset="-122"/>
              </a:rPr>
              <a:t>词关联扩展</a:t>
            </a:r>
            <a:endParaRPr lang="zh-CN" altLang="en-US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2" name="圆角矩形标注 21"/>
          <p:cNvSpPr/>
          <p:nvPr/>
        </p:nvSpPr>
        <p:spPr>
          <a:xfrm>
            <a:off x="1259632" y="1470968"/>
            <a:ext cx="1528547" cy="1296144"/>
          </a:xfrm>
          <a:prstGeom prst="wedgeRoundRectCallout">
            <a:avLst>
              <a:gd name="adj1" fmla="val 20155"/>
              <a:gd name="adj2" fmla="val 84056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Word2vec</a:t>
            </a:r>
            <a:r>
              <a:rPr lang="zh-CN" altLang="en-US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改造</a:t>
            </a:r>
          </a:p>
        </p:txBody>
      </p:sp>
      <p:sp>
        <p:nvSpPr>
          <p:cNvPr id="3" name="虚尾箭头 2"/>
          <p:cNvSpPr/>
          <p:nvPr/>
        </p:nvSpPr>
        <p:spPr>
          <a:xfrm>
            <a:off x="1547664" y="3132832"/>
            <a:ext cx="360040" cy="736352"/>
          </a:xfrm>
          <a:prstGeom prst="striped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虚尾箭头 22"/>
          <p:cNvSpPr/>
          <p:nvPr/>
        </p:nvSpPr>
        <p:spPr>
          <a:xfrm>
            <a:off x="3059832" y="3132832"/>
            <a:ext cx="360040" cy="736352"/>
          </a:xfrm>
          <a:prstGeom prst="striped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虚尾箭头 23"/>
          <p:cNvSpPr/>
          <p:nvPr/>
        </p:nvSpPr>
        <p:spPr>
          <a:xfrm>
            <a:off x="4817308" y="3149104"/>
            <a:ext cx="360040" cy="736352"/>
          </a:xfrm>
          <a:prstGeom prst="striped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虚尾箭头 24"/>
          <p:cNvSpPr/>
          <p:nvPr/>
        </p:nvSpPr>
        <p:spPr>
          <a:xfrm>
            <a:off x="6437352" y="3161060"/>
            <a:ext cx="360040" cy="736352"/>
          </a:xfrm>
          <a:prstGeom prst="striped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490282" y="533874"/>
            <a:ext cx="8114166" cy="584775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CN" altLang="en-US" sz="3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微博正文相关推荐演化后</a:t>
            </a:r>
            <a:endParaRPr lang="zh-CN" altLang="en-US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6" name="圆角矩形标注 25"/>
          <p:cNvSpPr/>
          <p:nvPr/>
        </p:nvSpPr>
        <p:spPr>
          <a:xfrm>
            <a:off x="465896" y="4411588"/>
            <a:ext cx="1750325" cy="1952352"/>
          </a:xfrm>
          <a:prstGeom prst="wedgeRoundRectCallout">
            <a:avLst>
              <a:gd name="adj1" fmla="val -25093"/>
              <a:gd name="adj2" fmla="val -79381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err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TextRank</a:t>
            </a:r>
            <a:endParaRPr lang="en-US" altLang="zh-CN" b="1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en-US" altLang="zh-CN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+</a:t>
            </a:r>
          </a:p>
          <a:p>
            <a:pPr algn="ctr"/>
            <a:r>
              <a:rPr lang="en-US" altLang="zh-CN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IDF</a:t>
            </a:r>
          </a:p>
          <a:p>
            <a:pPr algn="ctr"/>
            <a:r>
              <a:rPr lang="en-US" altLang="zh-CN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+</a:t>
            </a:r>
          </a:p>
          <a:p>
            <a:pPr algn="ctr"/>
            <a:r>
              <a:rPr lang="en-US" altLang="zh-CN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Entropy</a:t>
            </a:r>
          </a:p>
          <a:p>
            <a:pPr algn="ctr"/>
            <a:r>
              <a:rPr lang="en-US" altLang="zh-CN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+</a:t>
            </a:r>
          </a:p>
          <a:p>
            <a:pPr algn="ctr"/>
            <a:r>
              <a:rPr lang="en-US" altLang="zh-CN" b="1" dirty="0" err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ctr</a:t>
            </a:r>
            <a:endParaRPr lang="zh-CN" altLang="en-US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99440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2" grpId="0" animBg="1"/>
      <p:bldP spid="14" grpId="0" animBg="1"/>
      <p:bldP spid="16" grpId="0" animBg="1"/>
      <p:bldP spid="17" grpId="0" animBg="1"/>
      <p:bldP spid="18" grpId="0" animBg="1"/>
      <p:bldP spid="20" grpId="0" animBg="1"/>
      <p:bldP spid="21" grpId="0" animBg="1"/>
      <p:bldP spid="22" grpId="0" animBg="1"/>
      <p:bldP spid="3" grpId="0" animBg="1"/>
      <p:bldP spid="23" grpId="0" animBg="1"/>
      <p:bldP spid="24" grpId="0" animBg="1"/>
      <p:bldP spid="25" grpId="0" animBg="1"/>
      <p:bldP spid="2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图表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8648521"/>
              </p:ext>
            </p:extLst>
          </p:nvPr>
        </p:nvGraphicFramePr>
        <p:xfrm>
          <a:off x="490282" y="1268760"/>
          <a:ext cx="8114166" cy="5400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490282" y="533874"/>
            <a:ext cx="8114166" cy="584775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CN" altLang="en-US" sz="3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演化后的效果</a:t>
            </a:r>
            <a:endParaRPr lang="zh-CN" altLang="en-US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5046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62289" y="3068960"/>
            <a:ext cx="8114166" cy="584775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zh-CN"/>
            </a:defPPr>
            <a:lvl1pPr>
              <a:defRPr sz="3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defRPr>
            </a:lvl1pPr>
          </a:lstStyle>
          <a:p>
            <a:pPr algn="ctr"/>
            <a:r>
              <a:rPr lang="zh-CN" altLang="en-US" dirty="0" smtClean="0"/>
              <a:t>同样的技术架构，复用到客户端之后？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07917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图表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01300364"/>
              </p:ext>
            </p:extLst>
          </p:nvPr>
        </p:nvGraphicFramePr>
        <p:xfrm>
          <a:off x="562291" y="1340768"/>
          <a:ext cx="7992888" cy="51845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490282" y="533874"/>
            <a:ext cx="8114166" cy="584775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CN" sz="3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PC</a:t>
            </a:r>
            <a:r>
              <a:rPr lang="zh-CN" altLang="en-US" sz="3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和移动推荐的对比（微博正文）</a:t>
            </a:r>
            <a:endParaRPr lang="zh-CN" altLang="en-US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73106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xingwudao\Desktop\1383971966853_6e843bb0-b9d9-43fe-9c2a-777c6b8ae231_by_filte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55899"/>
            <a:ext cx="3321369" cy="5904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2631" y="1285499"/>
            <a:ext cx="3321369" cy="5904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7678" y="1255899"/>
            <a:ext cx="3326566" cy="5904656"/>
          </a:xfrm>
          <a:prstGeom prst="rect">
            <a:avLst/>
          </a:prstGeom>
        </p:spPr>
      </p:pic>
      <p:sp>
        <p:nvSpPr>
          <p:cNvPr id="5" name="TextBox 3"/>
          <p:cNvSpPr txBox="1"/>
          <p:nvPr/>
        </p:nvSpPr>
        <p:spPr>
          <a:xfrm>
            <a:off x="163878" y="477730"/>
            <a:ext cx="8114166" cy="584775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zh-CN"/>
            </a:defPPr>
            <a:lvl1pPr>
              <a:defRPr sz="3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微博推荐客户端实例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31409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2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2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2852936"/>
            <a:ext cx="8712968" cy="584775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zh-CN"/>
            </a:defPPr>
            <a:lvl1pPr>
              <a:defRPr sz="3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defRPr>
            </a:lvl1pPr>
          </a:lstStyle>
          <a:p>
            <a:pPr algn="ctr"/>
            <a:r>
              <a:rPr lang="zh-CN" altLang="en-US" dirty="0" smtClean="0"/>
              <a:t>哪些不同？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56945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椭圆 4"/>
          <p:cNvSpPr/>
          <p:nvPr/>
        </p:nvSpPr>
        <p:spPr>
          <a:xfrm>
            <a:off x="2987824" y="1628800"/>
            <a:ext cx="3672408" cy="19442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spc="3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长相</a:t>
            </a:r>
            <a:endParaRPr lang="en-US" altLang="zh-CN" sz="2800" spc="30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4860032" y="4005064"/>
            <a:ext cx="3950444" cy="18722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spc="3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血液</a:t>
            </a:r>
            <a:endParaRPr lang="zh-CN" altLang="en-US" sz="2800" spc="3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395536" y="4005064"/>
            <a:ext cx="3456384" cy="18722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spc="3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角色</a:t>
            </a:r>
            <a:endParaRPr lang="zh-CN" altLang="en-US" sz="2800" spc="3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90282" y="533874"/>
            <a:ext cx="8114166" cy="584775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CN" altLang="en-US" sz="3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找不同</a:t>
            </a:r>
            <a:endParaRPr lang="zh-CN" altLang="en-US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08864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2924944"/>
            <a:ext cx="8964488" cy="584775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zh-CN"/>
            </a:defPPr>
            <a:lvl1pPr>
              <a:defRPr sz="3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defRPr>
            </a:lvl1pPr>
          </a:lstStyle>
          <a:p>
            <a:pPr algn="ctr"/>
            <a:r>
              <a:rPr lang="zh-CN" altLang="en-US" dirty="0" smtClean="0"/>
              <a:t>拜拜，</a:t>
            </a:r>
            <a:r>
              <a:rPr lang="en-US" altLang="zh-CN" dirty="0" smtClean="0"/>
              <a:t>PC</a:t>
            </a:r>
            <a:r>
              <a:rPr lang="zh-CN" altLang="en-US" dirty="0" smtClean="0"/>
              <a:t>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39934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椭圆 4"/>
          <p:cNvSpPr/>
          <p:nvPr/>
        </p:nvSpPr>
        <p:spPr>
          <a:xfrm>
            <a:off x="2614519" y="1484784"/>
            <a:ext cx="3888432" cy="1800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800" spc="3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车载移动电台</a:t>
            </a:r>
            <a:endParaRPr lang="en-US" altLang="zh-CN" sz="2800" spc="30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5492576" y="4592110"/>
            <a:ext cx="3374380" cy="136815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800" spc="3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好节目</a:t>
            </a:r>
            <a:r>
              <a:rPr lang="zh-CN" altLang="en-US" sz="2800" spc="3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平台</a:t>
            </a:r>
            <a:endParaRPr lang="zh-CN" altLang="en-US" sz="2800" spc="3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339676" y="4340082"/>
            <a:ext cx="3456384" cy="18722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800" spc="3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个性化</a:t>
            </a:r>
            <a:r>
              <a:rPr lang="zh-CN" altLang="en-US" sz="2800" spc="3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电台</a:t>
            </a:r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5101" y="3502279"/>
            <a:ext cx="1323975" cy="1323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490282" y="533874"/>
            <a:ext cx="8114166" cy="584775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考</a:t>
            </a:r>
            <a:r>
              <a:rPr lang="zh-CN" altLang="en-US" sz="3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拉</a:t>
            </a:r>
            <a:r>
              <a:rPr lang="en-US" altLang="zh-CN" sz="3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FM——</a:t>
            </a:r>
            <a:r>
              <a:rPr lang="zh-CN" altLang="en-US" sz="3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个性化移动网络电台</a:t>
            </a:r>
            <a:endParaRPr lang="zh-CN" altLang="en-US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45284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3068960"/>
            <a:ext cx="8964488" cy="584775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zh-CN"/>
            </a:defPPr>
            <a:lvl1pPr>
              <a:defRPr sz="3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defRPr>
            </a:lvl1pPr>
          </a:lstStyle>
          <a:p>
            <a:pPr algn="ctr"/>
            <a:r>
              <a:rPr lang="zh-CN" altLang="en-US" dirty="0"/>
              <a:t>这</a:t>
            </a:r>
            <a:r>
              <a:rPr lang="zh-CN" altLang="en-US" dirty="0" smtClean="0"/>
              <a:t>是个什么生物？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22906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62289" y="3068960"/>
            <a:ext cx="8114166" cy="584775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zh-CN"/>
            </a:defPPr>
            <a:lvl1pPr>
              <a:defRPr sz="3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defRPr>
            </a:lvl1pPr>
          </a:lstStyle>
          <a:p>
            <a:pPr algn="ctr"/>
            <a:r>
              <a:rPr lang="zh-CN" altLang="en-US" dirty="0" smtClean="0"/>
              <a:t>什么</a:t>
            </a:r>
            <a:r>
              <a:rPr lang="zh-CN" altLang="en-US" dirty="0" smtClean="0"/>
              <a:t>“停不下来”？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79357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469882" y="1959436"/>
            <a:ext cx="2976962" cy="461665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zh-CN" altLang="en-US" sz="2400" spc="3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不间断的语音流</a:t>
            </a: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490282" y="3067500"/>
            <a:ext cx="2956562" cy="461665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zh-CN" altLang="en-US" sz="2400" spc="3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陪伴式收听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90282" y="533874"/>
            <a:ext cx="8114166" cy="584775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CN" altLang="en-US" sz="3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产品介绍</a:t>
            </a:r>
            <a:endParaRPr lang="zh-CN" altLang="en-US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469883" y="4185218"/>
            <a:ext cx="2976962" cy="461665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zh-CN" altLang="en-US" sz="2400" spc="3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独家秘制电台节目</a:t>
            </a:r>
          </a:p>
        </p:txBody>
      </p:sp>
      <p:pic>
        <p:nvPicPr>
          <p:cNvPr id="13314" name="Picture 2" descr="http://www.tvtour.com.cn/tour/redian_hangyedongtai/img/060518_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0219" y="1959436"/>
            <a:ext cx="2062541" cy="2736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椭圆形标注 1"/>
          <p:cNvSpPr/>
          <p:nvPr/>
        </p:nvSpPr>
        <p:spPr>
          <a:xfrm>
            <a:off x="5928176" y="2175745"/>
            <a:ext cx="2676272" cy="2160240"/>
          </a:xfrm>
          <a:prstGeom prst="wedgeEllipseCallout">
            <a:avLst>
              <a:gd name="adj1" fmla="val -80479"/>
              <a:gd name="adj2" fmla="val -2658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pc="3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我真的</a:t>
            </a:r>
            <a:r>
              <a:rPr lang="zh-CN" altLang="en-US" spc="3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是电台，而</a:t>
            </a:r>
            <a:r>
              <a:rPr lang="zh-CN" altLang="en-US" spc="3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不是打着</a:t>
            </a:r>
            <a:r>
              <a:rPr lang="en-US" altLang="zh-CN" spc="3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FM</a:t>
            </a:r>
            <a:r>
              <a:rPr lang="zh-CN" altLang="en-US" spc="3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旗号的网络音乐播放器。。。</a:t>
            </a:r>
            <a:endParaRPr lang="zh-CN" altLang="en-US" spc="3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TextBox 5"/>
          <p:cNvSpPr txBox="1">
            <a:spLocks noChangeArrowheads="1"/>
          </p:cNvSpPr>
          <p:nvPr/>
        </p:nvSpPr>
        <p:spPr bwMode="auto">
          <a:xfrm>
            <a:off x="469881" y="5072103"/>
            <a:ext cx="2976963" cy="461665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zh-CN" altLang="en-US" sz="2400" spc="3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整合传统电台节目</a:t>
            </a:r>
          </a:p>
        </p:txBody>
      </p:sp>
      <p:sp>
        <p:nvSpPr>
          <p:cNvPr id="12" name="TextBox 5"/>
          <p:cNvSpPr txBox="1">
            <a:spLocks noChangeArrowheads="1"/>
          </p:cNvSpPr>
          <p:nvPr/>
        </p:nvSpPr>
        <p:spPr bwMode="auto">
          <a:xfrm>
            <a:off x="3779912" y="5072103"/>
            <a:ext cx="4824536" cy="461665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zh-CN" altLang="en-US" sz="2400" spc="3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亿万个各不相同的</a:t>
            </a:r>
            <a:r>
              <a:rPr lang="en-US" altLang="zh-CN" sz="2400" spc="3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FM</a:t>
            </a:r>
            <a:r>
              <a:rPr lang="zh-CN" altLang="en-US" sz="2400" spc="3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频率</a:t>
            </a:r>
          </a:p>
        </p:txBody>
      </p:sp>
    </p:spTree>
    <p:extLst>
      <p:ext uri="{BB962C8B-B14F-4D97-AF65-F5344CB8AC3E}">
        <p14:creationId xmlns:p14="http://schemas.microsoft.com/office/powerpoint/2010/main" val="1286201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10" grpId="0" animBg="1"/>
      <p:bldP spid="1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圆角矩形 2"/>
          <p:cNvSpPr/>
          <p:nvPr/>
        </p:nvSpPr>
        <p:spPr>
          <a:xfrm>
            <a:off x="562291" y="548680"/>
            <a:ext cx="7992888" cy="5400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zh-CN" altLang="en-US" sz="2800" dirty="0" smtClean="0">
                <a:latin typeface="微软雅黑" pitchFamily="34" charset="-122"/>
                <a:ea typeface="微软雅黑" pitchFamily="34" charset="-122"/>
              </a:rPr>
              <a:t>优化目标和约束</a:t>
            </a:r>
            <a:endParaRPr lang="zh-CN" altLang="en-US" sz="28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3075046" y="1484784"/>
            <a:ext cx="2614696" cy="1800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800" spc="3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延长用户收听时长</a:t>
            </a:r>
            <a:endParaRPr lang="en-US" altLang="zh-CN" sz="2800" spc="30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3" name="椭圆 22"/>
          <p:cNvSpPr/>
          <p:nvPr/>
        </p:nvSpPr>
        <p:spPr>
          <a:xfrm>
            <a:off x="2195736" y="3789040"/>
            <a:ext cx="1758621" cy="136815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提高用户与节目的互动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4" name="椭圆 23"/>
          <p:cNvSpPr/>
          <p:nvPr/>
        </p:nvSpPr>
        <p:spPr>
          <a:xfrm>
            <a:off x="4860032" y="3717032"/>
            <a:ext cx="1584176" cy="136815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提高用户在平台上的活跃度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5" name="椭圆 24"/>
          <p:cNvSpPr/>
          <p:nvPr/>
        </p:nvSpPr>
        <p:spPr>
          <a:xfrm>
            <a:off x="6156176" y="2636912"/>
            <a:ext cx="1945756" cy="136815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发现用户新兴趣，指导内容生产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6" name="椭圆 25"/>
          <p:cNvSpPr/>
          <p:nvPr/>
        </p:nvSpPr>
        <p:spPr>
          <a:xfrm>
            <a:off x="755576" y="2460849"/>
            <a:ext cx="1666160" cy="136815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推送用户最感兴趣的节目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7" name="燕尾形箭头 26"/>
          <p:cNvSpPr/>
          <p:nvPr/>
        </p:nvSpPr>
        <p:spPr>
          <a:xfrm rot="20654475">
            <a:off x="2469634" y="2667900"/>
            <a:ext cx="504056" cy="288032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燕尾形箭头 27"/>
          <p:cNvSpPr/>
          <p:nvPr/>
        </p:nvSpPr>
        <p:spPr>
          <a:xfrm rot="17752186">
            <a:off x="3305497" y="3463075"/>
            <a:ext cx="504056" cy="288032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燕尾形箭头 28"/>
          <p:cNvSpPr/>
          <p:nvPr/>
        </p:nvSpPr>
        <p:spPr>
          <a:xfrm rot="14667713">
            <a:off x="4990617" y="3405556"/>
            <a:ext cx="504056" cy="288032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燕尾形箭头 29"/>
          <p:cNvSpPr/>
          <p:nvPr/>
        </p:nvSpPr>
        <p:spPr>
          <a:xfrm rot="12394023">
            <a:off x="5756796" y="2786025"/>
            <a:ext cx="504056" cy="288032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490282" y="533874"/>
            <a:ext cx="8114166" cy="584775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CN" altLang="en-US" sz="3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优化目标</a:t>
            </a:r>
            <a:endParaRPr lang="zh-CN" altLang="en-US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68441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90282" y="533874"/>
            <a:ext cx="8114166" cy="584775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CN" altLang="en-US" sz="3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可用的数据</a:t>
            </a:r>
            <a:endParaRPr lang="zh-CN" altLang="en-US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521564" y="1711122"/>
            <a:ext cx="8082884" cy="1908215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zh-CN" altLang="en-US" sz="2800" dirty="0">
                <a:latin typeface="微软雅黑" pitchFamily="34" charset="-122"/>
                <a:ea typeface="微软雅黑" pitchFamily="34" charset="-122"/>
              </a:rPr>
              <a:t>考拉</a:t>
            </a:r>
            <a:r>
              <a:rPr lang="en-US" altLang="zh-CN" sz="2800" dirty="0">
                <a:latin typeface="微软雅黑" pitchFamily="34" charset="-122"/>
                <a:ea typeface="微软雅黑" pitchFamily="34" charset="-122"/>
              </a:rPr>
              <a:t>FM</a:t>
            </a:r>
            <a:r>
              <a:rPr lang="zh-CN" altLang="en-US" sz="2800" dirty="0">
                <a:latin typeface="微软雅黑" pitchFamily="34" charset="-122"/>
                <a:ea typeface="微软雅黑" pitchFamily="34" charset="-122"/>
              </a:rPr>
              <a:t>中的用户行为</a:t>
            </a:r>
            <a:endParaRPr lang="en-US" altLang="zh-CN" sz="2800" dirty="0">
              <a:latin typeface="微软雅黑" pitchFamily="34" charset="-122"/>
              <a:ea typeface="微软雅黑" pitchFamily="34" charset="-122"/>
            </a:endParaRPr>
          </a:p>
          <a:p>
            <a:pPr lvl="1"/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顶、踩、跳过（一期节目）</a:t>
            </a:r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  <a:p>
            <a:pPr lvl="1"/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订阅（一档节目）</a:t>
            </a:r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  <a:p>
            <a:pPr lvl="1"/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收藏（一期节目）</a:t>
            </a:r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  <a:p>
            <a:pPr lvl="1"/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点播（一期节目）</a:t>
            </a:r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  <a:p>
            <a:pPr lvl="1"/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分享（一期节目）</a:t>
            </a:r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TextBox 3"/>
          <p:cNvSpPr txBox="1">
            <a:spLocks noChangeArrowheads="1"/>
          </p:cNvSpPr>
          <p:nvPr/>
        </p:nvSpPr>
        <p:spPr bwMode="auto">
          <a:xfrm>
            <a:off x="521564" y="4211810"/>
            <a:ext cx="8082884" cy="52322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zh-CN" altLang="en-US" sz="2800" dirty="0">
                <a:latin typeface="微软雅黑" pitchFamily="34" charset="-122"/>
                <a:ea typeface="微软雅黑" pitchFamily="34" charset="-122"/>
              </a:rPr>
              <a:t>移动设备上的传感数据</a:t>
            </a:r>
            <a:endParaRPr lang="en-US" altLang="zh-CN" sz="28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TextBox 3"/>
          <p:cNvSpPr txBox="1">
            <a:spLocks noChangeArrowheads="1"/>
          </p:cNvSpPr>
          <p:nvPr/>
        </p:nvSpPr>
        <p:spPr bwMode="auto">
          <a:xfrm>
            <a:off x="521564" y="5229200"/>
            <a:ext cx="8082884" cy="52322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zh-CN" altLang="en-US" sz="2800" dirty="0">
                <a:latin typeface="微软雅黑" pitchFamily="34" charset="-122"/>
                <a:ea typeface="微软雅黑" pitchFamily="34" charset="-122"/>
              </a:rPr>
              <a:t>其他</a:t>
            </a:r>
            <a:endParaRPr lang="en-US" altLang="zh-CN" sz="2800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57178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67544" y="2852936"/>
            <a:ext cx="8114166" cy="584775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实践一</a:t>
            </a:r>
            <a:r>
              <a:rPr lang="zh-CN" altLang="en-US" sz="3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：招待新客人</a:t>
            </a:r>
            <a:endParaRPr lang="zh-CN" altLang="en-US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2425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://www.234re.com/uploadfile/2012/0325/20120325113435368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2564904"/>
            <a:ext cx="3996444" cy="3023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p1.v.iask.com/85/340/61489840_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656" y="2561332"/>
            <a:ext cx="4020079" cy="3022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圆角矩形标注 5"/>
          <p:cNvSpPr/>
          <p:nvPr/>
        </p:nvSpPr>
        <p:spPr>
          <a:xfrm>
            <a:off x="582011" y="1628800"/>
            <a:ext cx="1633445" cy="648072"/>
          </a:xfrm>
          <a:prstGeom prst="wedgeRound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新用户</a:t>
            </a:r>
          </a:p>
        </p:txBody>
      </p:sp>
      <p:sp>
        <p:nvSpPr>
          <p:cNvPr id="9" name="圆角矩形标注 8"/>
          <p:cNvSpPr/>
          <p:nvPr/>
        </p:nvSpPr>
        <p:spPr>
          <a:xfrm>
            <a:off x="7164288" y="1628800"/>
            <a:ext cx="1633445" cy="648072"/>
          </a:xfrm>
          <a:prstGeom prst="wedgeRoundRectCallout">
            <a:avLst>
              <a:gd name="adj1" fmla="val 9489"/>
              <a:gd name="adj2" fmla="val 6446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新节目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上弧形箭头 6"/>
          <p:cNvSpPr/>
          <p:nvPr/>
        </p:nvSpPr>
        <p:spPr>
          <a:xfrm>
            <a:off x="3563888" y="1556792"/>
            <a:ext cx="2088232" cy="792088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90282" y="533874"/>
            <a:ext cx="8114166" cy="584775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CN" altLang="en-US" sz="3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冷启动</a:t>
            </a:r>
            <a:endParaRPr lang="zh-CN" altLang="en-US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67680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283" y="2297876"/>
            <a:ext cx="8053526" cy="4533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90282" y="533874"/>
            <a:ext cx="8114166" cy="584775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CN" altLang="en-US" sz="3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热门榜</a:t>
            </a:r>
            <a:endParaRPr lang="zh-CN" altLang="en-US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460924" y="1546890"/>
            <a:ext cx="8082884" cy="369332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不要过度依赖热门榜</a:t>
            </a:r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34584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915816" y="2875748"/>
            <a:ext cx="2031628" cy="6252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登录微博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212780" y="2875748"/>
            <a:ext cx="2031628" cy="6252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抓取微博信息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7735484" y="4941168"/>
            <a:ext cx="1405248" cy="6252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用户分类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084168" y="4941168"/>
            <a:ext cx="1484651" cy="6252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兴趣分类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4427984" y="4941168"/>
            <a:ext cx="1484651" cy="6252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相似用户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虚尾箭头 3"/>
          <p:cNvSpPr/>
          <p:nvPr/>
        </p:nvSpPr>
        <p:spPr>
          <a:xfrm>
            <a:off x="2048701" y="2875748"/>
            <a:ext cx="867115" cy="625260"/>
          </a:xfrm>
          <a:prstGeom prst="striped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虚尾箭头 13"/>
          <p:cNvSpPr/>
          <p:nvPr/>
        </p:nvSpPr>
        <p:spPr>
          <a:xfrm>
            <a:off x="5077904" y="2875748"/>
            <a:ext cx="867115" cy="625260"/>
          </a:xfrm>
          <a:prstGeom prst="striped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6" name="直接箭头连接符 15"/>
          <p:cNvCxnSpPr/>
          <p:nvPr/>
        </p:nvCxnSpPr>
        <p:spPr>
          <a:xfrm flipH="1">
            <a:off x="5280623" y="3752826"/>
            <a:ext cx="1328791" cy="1080120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/>
          <p:nvPr/>
        </p:nvCxnSpPr>
        <p:spPr>
          <a:xfrm flipH="1">
            <a:off x="6958180" y="3723482"/>
            <a:ext cx="196342" cy="1109464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/>
          <p:nvPr/>
        </p:nvCxnSpPr>
        <p:spPr>
          <a:xfrm>
            <a:off x="7812360" y="3723482"/>
            <a:ext cx="885128" cy="1050776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4" descr="http://p1.v.iask.com/85/340/61489840_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564919"/>
            <a:ext cx="1658401" cy="1246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315896" y="533873"/>
            <a:ext cx="8114166" cy="584775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CN" altLang="en-US" sz="3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第三方数据</a:t>
            </a:r>
            <a:endParaRPr lang="zh-CN" altLang="en-US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2771799" y="4941168"/>
            <a:ext cx="1484651" cy="6252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CUR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预估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8" name="直接箭头连接符 17"/>
          <p:cNvCxnSpPr/>
          <p:nvPr/>
        </p:nvCxnSpPr>
        <p:spPr>
          <a:xfrm flipH="1">
            <a:off x="3475557" y="3591016"/>
            <a:ext cx="2680619" cy="1232520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7351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0" grpId="0" animBg="1"/>
      <p:bldP spid="11" grpId="0" animBg="1"/>
      <p:bldP spid="12" grpId="0" animBg="1"/>
      <p:bldP spid="13" grpId="0" animBg="1"/>
      <p:bldP spid="4" grpId="0" animBg="1"/>
      <p:bldP spid="14" grpId="0" animBg="1"/>
      <p:bldP spid="1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562288" y="3613318"/>
                <a:ext cx="8114165" cy="89580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000" b="0" i="1" smtClean="0">
                          <a:latin typeface="Cambria Math"/>
                        </a:rPr>
                        <m:t>𝑝</m:t>
                      </m:r>
                      <m:r>
                        <a:rPr lang="en-US" altLang="zh-CN" sz="4000" b="0" i="1" smtClean="0">
                          <a:latin typeface="Cambria Math"/>
                        </a:rPr>
                        <m:t>(</m:t>
                      </m:r>
                      <m:r>
                        <a:rPr lang="en-US" altLang="zh-CN" sz="4000" b="0" i="1" smtClean="0">
                          <a:latin typeface="Cambria Math"/>
                        </a:rPr>
                        <m:t>𝑢𝑝</m:t>
                      </m:r>
                      <m:r>
                        <a:rPr lang="en-US" altLang="zh-CN" sz="4000" b="0" i="1" smtClean="0">
                          <a:latin typeface="Cambria Math"/>
                        </a:rPr>
                        <m:t>|</m:t>
                      </m:r>
                      <m:r>
                        <a:rPr lang="en-US" altLang="zh-CN" sz="4000" b="0" i="1" smtClean="0">
                          <a:latin typeface="Cambria Math"/>
                        </a:rPr>
                        <m:t>𝑢𝑠𝑒𝑟</m:t>
                      </m:r>
                      <m:r>
                        <a:rPr lang="en-US" altLang="zh-CN" sz="4000" b="0" i="1" smtClean="0">
                          <a:latin typeface="Cambria Math"/>
                        </a:rPr>
                        <m:t>,</m:t>
                      </m:r>
                      <m:r>
                        <a:rPr lang="en-US" altLang="zh-CN" sz="4000" b="0" i="1" smtClean="0">
                          <a:latin typeface="Cambria Math"/>
                        </a:rPr>
                        <m:t>𝑖𝑡𝑒𝑚</m:t>
                      </m:r>
                      <m:r>
                        <a:rPr lang="en-US" altLang="zh-CN" sz="4000" b="0" i="1" smtClean="0">
                          <a:latin typeface="Cambria Math"/>
                        </a:rPr>
                        <m:t>,</m:t>
                      </m:r>
                      <m:r>
                        <a:rPr lang="en-US" altLang="zh-CN" sz="4000" b="0" i="1" smtClean="0">
                          <a:latin typeface="Cambria Math"/>
                        </a:rPr>
                        <m:t>𝑐𝑜𝑛𝑡𝑒𝑥𝑡</m:t>
                      </m:r>
                      <m:r>
                        <a:rPr lang="en-US" altLang="zh-CN" sz="4000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zh-CN" altLang="en-US" sz="4000" dirty="0">
                  <a:latin typeface="微软雅黑" pitchFamily="34" charset="-122"/>
                  <a:ea typeface="微软雅黑" pitchFamily="34" charset="-122"/>
                </a:endParaRPr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288" y="3613318"/>
                <a:ext cx="8114165" cy="895801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562289" y="744336"/>
            <a:ext cx="8114166" cy="584775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zh-CN"/>
            </a:defPPr>
            <a:lvl1pPr>
              <a:defRPr sz="3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en-US" altLang="zh-CN" dirty="0"/>
              <a:t>CUR</a:t>
            </a:r>
            <a:r>
              <a:rPr lang="zh-CN" altLang="en-US" dirty="0" smtClean="0"/>
              <a:t>预估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562287" y="2060848"/>
            <a:ext cx="8114165" cy="8207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800" dirty="0" smtClean="0">
                <a:latin typeface="微软雅黑" pitchFamily="34" charset="-122"/>
                <a:ea typeface="微软雅黑" pitchFamily="34" charset="-122"/>
              </a:rPr>
              <a:t>顶？还是不顶？这是个二</a:t>
            </a:r>
            <a:r>
              <a:rPr lang="zh-CN" altLang="en-US" sz="2800" dirty="0">
                <a:latin typeface="微软雅黑" pitchFamily="34" charset="-122"/>
                <a:ea typeface="微软雅黑" pitchFamily="34" charset="-122"/>
              </a:rPr>
              <a:t>分类</a:t>
            </a:r>
            <a:r>
              <a:rPr lang="zh-CN" altLang="en-US" sz="2800" dirty="0" smtClean="0">
                <a:latin typeface="微软雅黑" pitchFamily="34" charset="-122"/>
                <a:ea typeface="微软雅黑" pitchFamily="34" charset="-122"/>
              </a:rPr>
              <a:t>问题</a:t>
            </a:r>
            <a:r>
              <a:rPr lang="en-US" altLang="zh-CN" sz="2800" dirty="0" smtClean="0">
                <a:latin typeface="微软雅黑" pitchFamily="34" charset="-122"/>
                <a:ea typeface="微软雅黑" pitchFamily="34" charset="-122"/>
              </a:rPr>
              <a:t>——</a:t>
            </a:r>
            <a:r>
              <a:rPr lang="zh-CN" altLang="en-US" sz="2800" dirty="0" smtClean="0">
                <a:latin typeface="微软雅黑" pitchFamily="34" charset="-122"/>
                <a:ea typeface="微软雅黑" pitchFamily="34" charset="-122"/>
              </a:rPr>
              <a:t>莎士比亚</a:t>
            </a:r>
            <a:endParaRPr lang="zh-CN" altLang="en-US" sz="2800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39574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562289" y="1700808"/>
                <a:ext cx="3865693" cy="424847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zh-CN" sz="2800" dirty="0" smtClean="0">
                    <a:latin typeface="微软雅黑" pitchFamily="34" charset="-122"/>
                    <a:ea typeface="微软雅黑" pitchFamily="34" charset="-122"/>
                  </a:rPr>
                  <a:t>Logistic Regression</a:t>
                </a:r>
                <a:r>
                  <a:rPr lang="zh-CN" altLang="en-US" sz="2800" dirty="0" smtClean="0">
                    <a:latin typeface="微软雅黑" pitchFamily="34" charset="-122"/>
                    <a:ea typeface="微软雅黑" pitchFamily="34" charset="-122"/>
                  </a:rPr>
                  <a:t>：</a:t>
                </a:r>
                <a:endParaRPr lang="en-US" altLang="zh-CN" sz="2800" dirty="0" smtClean="0">
                  <a:latin typeface="微软雅黑" pitchFamily="34" charset="-122"/>
                  <a:ea typeface="微软雅黑" pitchFamily="34" charset="-122"/>
                </a:endParaRPr>
              </a:p>
              <a:p>
                <a:endParaRPr lang="en-US" altLang="zh-CN" sz="2800" dirty="0" smtClean="0">
                  <a:latin typeface="微软雅黑" pitchFamily="34" charset="-122"/>
                  <a:ea typeface="微软雅黑" pitchFamily="34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</m:ctrlPr>
                        </m:fPr>
                        <m:num>
                          <m:r>
                            <a:rPr lang="en-US" altLang="zh-CN" sz="2800" b="0" i="1" smtClean="0">
                              <a:latin typeface="Cambria Math"/>
                              <a:ea typeface="微软雅黑" pitchFamily="34" charset="-122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800" b="0" i="1" smtClean="0">
                              <a:latin typeface="Cambria Math"/>
                              <a:ea typeface="微软雅黑" pitchFamily="34" charset="-122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latin typeface="Cambria Math"/>
                              <a:ea typeface="微软雅黑" pitchFamily="34" charset="-122"/>
                            </a:rPr>
                            <m:t>exp</m:t>
                          </m:r>
                          <m:r>
                            <a:rPr lang="en-US" altLang="zh-CN" sz="2800" b="0" i="1" smtClean="0">
                              <a:latin typeface="Cambria Math"/>
                              <a:ea typeface="微软雅黑" pitchFamily="34" charset="-122"/>
                            </a:rPr>
                            <m:t>⁡(−</m:t>
                          </m:r>
                          <m:r>
                            <a:rPr lang="en-US" altLang="zh-CN" sz="2800" b="0" i="1" smtClean="0">
                              <a:latin typeface="Cambria Math"/>
                              <a:ea typeface="微软雅黑" pitchFamily="34" charset="-122"/>
                            </a:rPr>
                            <m:t>𝑤𝑡</m:t>
                          </m:r>
                          <m:r>
                            <a:rPr lang="en-US" altLang="zh-CN" sz="2800" b="0" i="1" smtClean="0">
                              <a:latin typeface="Cambria Math"/>
                              <a:ea typeface="微软雅黑" pitchFamily="34" charset="-122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zh-CN" altLang="en-US" sz="2800" dirty="0">
                  <a:latin typeface="微软雅黑" pitchFamily="34" charset="-122"/>
                  <a:ea typeface="微软雅黑" pitchFamily="34" charset="-122"/>
                </a:endParaRPr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289" y="1700808"/>
                <a:ext cx="3865693" cy="4248471"/>
              </a:xfrm>
              <a:prstGeom prst="rect">
                <a:avLst/>
              </a:prstGeom>
              <a:blipFill rotWithShape="0">
                <a:blip r:embed="rId3"/>
                <a:stretch>
                  <a:fillRect l="-2821" r="-78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562289" y="744336"/>
            <a:ext cx="8114166" cy="584775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zh-CN"/>
            </a:defPPr>
            <a:lvl1pPr>
              <a:defRPr sz="3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en-US" altLang="zh-CN" dirty="0"/>
              <a:t>CUR</a:t>
            </a:r>
            <a:r>
              <a:rPr lang="zh-CN" altLang="en-US" dirty="0"/>
              <a:t>预估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4738" y="1700807"/>
            <a:ext cx="4191717" cy="4248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19324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562286" y="1805626"/>
            <a:ext cx="8114165" cy="11521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800" dirty="0" smtClean="0">
                <a:latin typeface="微软雅黑" pitchFamily="34" charset="-122"/>
                <a:ea typeface="微软雅黑" pitchFamily="34" charset="-122"/>
              </a:rPr>
              <a:t>User feature</a:t>
            </a:r>
            <a:r>
              <a:rPr lang="en-US" altLang="zh-CN" sz="2800" dirty="0" smtClean="0">
                <a:latin typeface="微软雅黑" pitchFamily="34" charset="-122"/>
                <a:ea typeface="微软雅黑" pitchFamily="34" charset="-122"/>
              </a:rPr>
              <a:t>:</a:t>
            </a:r>
            <a:r>
              <a:rPr lang="zh-CN" altLang="en-US" sz="2800" dirty="0" smtClean="0">
                <a:latin typeface="微软雅黑" pitchFamily="34" charset="-122"/>
                <a:ea typeface="微软雅黑" pitchFamily="34" charset="-122"/>
              </a:rPr>
              <a:t>标签</a:t>
            </a:r>
            <a:r>
              <a:rPr lang="zh-CN" altLang="en-US" sz="2800" dirty="0" smtClean="0">
                <a:latin typeface="微软雅黑" pitchFamily="34" charset="-122"/>
                <a:ea typeface="微软雅黑" pitchFamily="34" charset="-122"/>
              </a:rPr>
              <a:t>，性别，</a:t>
            </a:r>
            <a:r>
              <a:rPr lang="zh-CN" altLang="en-US" sz="2800" dirty="0" smtClean="0">
                <a:latin typeface="微软雅黑" pitchFamily="34" charset="-122"/>
                <a:ea typeface="微软雅黑" pitchFamily="34" charset="-122"/>
              </a:rPr>
              <a:t>地域</a:t>
            </a:r>
            <a:r>
              <a:rPr lang="zh-CN" altLang="en-US" sz="2800" dirty="0" smtClean="0">
                <a:latin typeface="微软雅黑" pitchFamily="34" charset="-122"/>
                <a:ea typeface="微软雅黑" pitchFamily="34" charset="-122"/>
              </a:rPr>
              <a:t>，分类，</a:t>
            </a:r>
            <a:r>
              <a:rPr lang="en-US" altLang="zh-CN" sz="2800" dirty="0" smtClean="0">
                <a:latin typeface="微软雅黑" pitchFamily="34" charset="-122"/>
                <a:ea typeface="微软雅黑" pitchFamily="34" charset="-122"/>
              </a:rPr>
              <a:t>……</a:t>
            </a:r>
            <a:endParaRPr lang="zh-CN" altLang="en-US" sz="28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62286" y="3312525"/>
            <a:ext cx="8114165" cy="11521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800" dirty="0">
                <a:latin typeface="微软雅黑" pitchFamily="34" charset="-122"/>
                <a:ea typeface="微软雅黑" pitchFamily="34" charset="-122"/>
              </a:rPr>
              <a:t>Item</a:t>
            </a:r>
            <a:r>
              <a:rPr lang="en-US" altLang="zh-CN" sz="2800" dirty="0" smtClean="0">
                <a:latin typeface="微软雅黑" pitchFamily="34" charset="-122"/>
                <a:ea typeface="微软雅黑" pitchFamily="34" charset="-122"/>
              </a:rPr>
              <a:t> feature:</a:t>
            </a:r>
            <a:r>
              <a:rPr lang="zh-CN" altLang="en-US" sz="2800" dirty="0" smtClean="0">
                <a:latin typeface="微软雅黑" pitchFamily="34" charset="-122"/>
                <a:ea typeface="微软雅黑" pitchFamily="34" charset="-122"/>
              </a:rPr>
              <a:t>标签，类别，内容关键词，主持人，风格，所播音乐的</a:t>
            </a:r>
            <a:r>
              <a:rPr lang="zh-CN" altLang="en-US" sz="2800" dirty="0" smtClean="0">
                <a:latin typeface="微软雅黑" pitchFamily="34" charset="-122"/>
                <a:ea typeface="微软雅黑" pitchFamily="34" charset="-122"/>
              </a:rPr>
              <a:t>歌手，音乐节奏</a:t>
            </a:r>
            <a:r>
              <a:rPr lang="en-US" altLang="zh-CN" sz="2800" dirty="0" smtClean="0">
                <a:latin typeface="微软雅黑" pitchFamily="34" charset="-122"/>
                <a:ea typeface="微软雅黑" pitchFamily="34" charset="-122"/>
              </a:rPr>
              <a:t>……</a:t>
            </a:r>
            <a:endParaRPr lang="zh-CN" altLang="en-US" sz="28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62286" y="4819424"/>
            <a:ext cx="8114165" cy="11521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800" dirty="0" smtClean="0">
                <a:latin typeface="微软雅黑" pitchFamily="34" charset="-122"/>
                <a:ea typeface="微软雅黑" pitchFamily="34" charset="-122"/>
              </a:rPr>
              <a:t>Context feature:</a:t>
            </a:r>
            <a:r>
              <a:rPr lang="zh-CN" altLang="en-US" sz="2800" dirty="0" smtClean="0">
                <a:latin typeface="微软雅黑" pitchFamily="34" charset="-122"/>
                <a:ea typeface="微软雅黑" pitchFamily="34" charset="-122"/>
              </a:rPr>
              <a:t>时间，状态（静止，移动），</a:t>
            </a:r>
            <a:r>
              <a:rPr lang="en-US" altLang="zh-CN" sz="2800" dirty="0">
                <a:latin typeface="微软雅黑" pitchFamily="34" charset="-122"/>
                <a:ea typeface="微软雅黑" pitchFamily="34" charset="-122"/>
              </a:rPr>
              <a:t>GPS</a:t>
            </a:r>
            <a:r>
              <a:rPr lang="zh-CN" altLang="en-US" sz="2800" dirty="0" smtClean="0">
                <a:latin typeface="微软雅黑" pitchFamily="34" charset="-122"/>
                <a:ea typeface="微软雅黑" pitchFamily="34" charset="-122"/>
              </a:rPr>
              <a:t>数据，本地天气，周边</a:t>
            </a:r>
            <a:r>
              <a:rPr lang="zh-CN" altLang="en-US" sz="2800" dirty="0" smtClean="0">
                <a:latin typeface="微软雅黑" pitchFamily="34" charset="-122"/>
                <a:ea typeface="微软雅黑" pitchFamily="34" charset="-122"/>
              </a:rPr>
              <a:t>路况，动态特征</a:t>
            </a:r>
            <a:endParaRPr lang="zh-CN" altLang="en-US" sz="28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62289" y="744336"/>
            <a:ext cx="8114166" cy="584775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zh-CN"/>
            </a:defPPr>
            <a:lvl1pPr>
              <a:defRPr sz="3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en-US" altLang="zh-CN" dirty="0"/>
              <a:t>CUR</a:t>
            </a:r>
            <a:r>
              <a:rPr lang="zh-CN" altLang="en-US" dirty="0" smtClean="0"/>
              <a:t>预估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特征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93514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椭圆 4"/>
          <p:cNvSpPr/>
          <p:nvPr/>
        </p:nvSpPr>
        <p:spPr>
          <a:xfrm>
            <a:off x="3059832" y="2629970"/>
            <a:ext cx="3168352" cy="1095995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dirty="0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</a:rPr>
              <a:t>终端</a:t>
            </a:r>
            <a:endParaRPr lang="zh-CN" altLang="en-US" sz="3200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62289" y="744336"/>
            <a:ext cx="8114166" cy="584775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zh-CN"/>
            </a:defPPr>
            <a:lvl1pPr>
              <a:defRPr sz="3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en-US" altLang="zh-CN" dirty="0"/>
              <a:t>CUR</a:t>
            </a:r>
            <a:r>
              <a:rPr lang="zh-CN" altLang="en-US" dirty="0" smtClean="0"/>
              <a:t>预估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样本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562287" y="2060848"/>
            <a:ext cx="8114165" cy="11521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800" dirty="0" smtClean="0">
                <a:latin typeface="微软雅黑" pitchFamily="34" charset="-122"/>
                <a:ea typeface="微软雅黑" pitchFamily="34" charset="-122"/>
              </a:rPr>
              <a:t>显然，正样本是“顶”过的数据。</a:t>
            </a:r>
            <a:endParaRPr lang="en-US" altLang="zh-CN" sz="2800" dirty="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62286" y="3717032"/>
            <a:ext cx="8114165" cy="11521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800" dirty="0" smtClean="0">
                <a:latin typeface="微软雅黑" pitchFamily="34" charset="-122"/>
                <a:ea typeface="微软雅黑" pitchFamily="34" charset="-122"/>
              </a:rPr>
              <a:t>那么，负样本就是“踩”过的数据吗？</a:t>
            </a:r>
            <a:endParaRPr lang="zh-CN" altLang="en-US" sz="28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62286" y="5392223"/>
            <a:ext cx="8114165" cy="11521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800" dirty="0" smtClean="0">
                <a:latin typeface="微软雅黑" pitchFamily="34" charset="-122"/>
                <a:ea typeface="微软雅黑" pitchFamily="34" charset="-122"/>
              </a:rPr>
              <a:t>踩</a:t>
            </a:r>
            <a:r>
              <a:rPr lang="zh-CN" altLang="en-US" sz="2800" dirty="0" smtClean="0">
                <a:latin typeface="微软雅黑" pitchFamily="34" charset="-122"/>
                <a:ea typeface="微软雅黑" pitchFamily="34" charset="-122"/>
              </a:rPr>
              <a:t>过的数据太少，需要从踩</a:t>
            </a:r>
            <a:r>
              <a:rPr lang="en-US" altLang="zh-CN" sz="2800" dirty="0" smtClean="0">
                <a:latin typeface="微软雅黑" pitchFamily="34" charset="-122"/>
                <a:ea typeface="微软雅黑" pitchFamily="34" charset="-122"/>
              </a:rPr>
              <a:t>+</a:t>
            </a:r>
            <a:r>
              <a:rPr lang="zh-CN" altLang="en-US" sz="2800" dirty="0" smtClean="0">
                <a:latin typeface="微软雅黑" pitchFamily="34" charset="-122"/>
                <a:ea typeface="微软雅黑" pitchFamily="34" charset="-122"/>
              </a:rPr>
              <a:t>无表达数据中随机抽取。</a:t>
            </a:r>
            <a:endParaRPr lang="zh-CN" altLang="en-US" sz="2800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667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62289" y="744336"/>
            <a:ext cx="8114166" cy="584775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zh-CN"/>
            </a:defPPr>
            <a:lvl1pPr>
              <a:defRPr sz="3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en-US" altLang="zh-CN" dirty="0"/>
              <a:t>CUR</a:t>
            </a:r>
            <a:r>
              <a:rPr lang="zh-CN" altLang="en-US" dirty="0" smtClean="0"/>
              <a:t>预估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样本</a:t>
            </a:r>
            <a:endParaRPr lang="zh-CN" altLang="en-US" dirty="0"/>
          </a:p>
        </p:txBody>
      </p:sp>
      <p:graphicFrame>
        <p:nvGraphicFramePr>
          <p:cNvPr id="7" name="图表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58956349"/>
              </p:ext>
            </p:extLst>
          </p:nvPr>
        </p:nvGraphicFramePr>
        <p:xfrm>
          <a:off x="562289" y="1844824"/>
          <a:ext cx="7970151" cy="46805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椭圆 1"/>
          <p:cNvSpPr/>
          <p:nvPr/>
        </p:nvSpPr>
        <p:spPr>
          <a:xfrm>
            <a:off x="5508104" y="2132856"/>
            <a:ext cx="1512168" cy="64807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487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37096" y="1544351"/>
            <a:ext cx="8123337" cy="9485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800" dirty="0" smtClean="0"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sz="2800" dirty="0" smtClean="0">
                <a:latin typeface="微软雅黑" pitchFamily="34" charset="-122"/>
                <a:ea typeface="微软雅黑" pitchFamily="34" charset="-122"/>
              </a:rPr>
              <a:t>、特征值需要归一化或者离散成</a:t>
            </a:r>
            <a:r>
              <a:rPr lang="en-US" altLang="zh-CN" sz="2800" dirty="0" smtClean="0">
                <a:latin typeface="微软雅黑" pitchFamily="34" charset="-122"/>
                <a:ea typeface="微软雅黑" pitchFamily="34" charset="-122"/>
              </a:rPr>
              <a:t>binary</a:t>
            </a:r>
            <a:r>
              <a:rPr lang="zh-CN" altLang="en-US" sz="2800" dirty="0" smtClean="0">
                <a:latin typeface="微软雅黑" pitchFamily="34" charset="-122"/>
                <a:ea typeface="微软雅黑" pitchFamily="34" charset="-122"/>
              </a:rPr>
              <a:t>特征；</a:t>
            </a:r>
            <a:endParaRPr lang="en-US" altLang="zh-CN" sz="2800" dirty="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1519" y="487185"/>
            <a:ext cx="8208913" cy="584775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zh-CN"/>
            </a:defPPr>
            <a:lvl1pPr>
              <a:defRPr sz="3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en-US" altLang="zh-CN" dirty="0" smtClean="0"/>
              <a:t>LR</a:t>
            </a:r>
            <a:r>
              <a:rPr lang="zh-CN" altLang="en-US" dirty="0" smtClean="0"/>
              <a:t>模型训练备忘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337096" y="2708920"/>
            <a:ext cx="2434704" cy="14401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800" dirty="0" smtClean="0"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sz="2800" dirty="0" smtClean="0">
                <a:latin typeface="微软雅黑" pitchFamily="34" charset="-122"/>
                <a:ea typeface="微软雅黑" pitchFamily="34" charset="-122"/>
              </a:rPr>
              <a:t>、特征组合值得一试；</a:t>
            </a:r>
            <a:endParaRPr lang="en-US" altLang="zh-CN" sz="2800" dirty="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563888" y="2708920"/>
            <a:ext cx="4896545" cy="14401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800" dirty="0" smtClean="0">
                <a:latin typeface="微软雅黑" pitchFamily="34" charset="-122"/>
                <a:ea typeface="微软雅黑" pitchFamily="34" charset="-122"/>
              </a:rPr>
              <a:t>3</a:t>
            </a:r>
            <a:r>
              <a:rPr lang="zh-CN" altLang="en-US" sz="2800" dirty="0" smtClean="0">
                <a:latin typeface="微软雅黑" pitchFamily="34" charset="-122"/>
                <a:ea typeface="微软雅黑" pitchFamily="34" charset="-122"/>
              </a:rPr>
              <a:t>、样本质量很重要。</a:t>
            </a:r>
            <a:endParaRPr lang="en-US" altLang="zh-CN" sz="2800" dirty="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37096" y="4509120"/>
            <a:ext cx="8123337" cy="17728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800" dirty="0" smtClean="0">
                <a:latin typeface="微软雅黑" pitchFamily="34" charset="-122"/>
                <a:ea typeface="微软雅黑" pitchFamily="34" charset="-122"/>
              </a:rPr>
              <a:t>4</a:t>
            </a:r>
            <a:r>
              <a:rPr lang="zh-CN" altLang="en-US" sz="2800" dirty="0" smtClean="0">
                <a:latin typeface="微软雅黑" pitchFamily="34" charset="-122"/>
                <a:ea typeface="微软雅黑" pitchFamily="34" charset="-122"/>
              </a:rPr>
              <a:t>、样本保证时间顺序：有利于淘汰或衰减旧样本，方便用新样本测试、更新模型</a:t>
            </a:r>
            <a:endParaRPr lang="en-US" altLang="zh-CN" sz="2800" dirty="0" smtClean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60811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442611" y="4171892"/>
            <a:ext cx="1872208" cy="6252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专家标注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6286926" y="3145830"/>
            <a:ext cx="2471011" cy="7085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傅里叶变换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286927" y="4098446"/>
            <a:ext cx="2471010" cy="8427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节目类型、主持人、标签等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虚尾箭头 3"/>
          <p:cNvSpPr/>
          <p:nvPr/>
        </p:nvSpPr>
        <p:spPr>
          <a:xfrm>
            <a:off x="2431480" y="3168642"/>
            <a:ext cx="867115" cy="625260"/>
          </a:xfrm>
          <a:prstGeom prst="striped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3442611" y="3168642"/>
            <a:ext cx="1872208" cy="6252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音频分析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3442611" y="2185289"/>
            <a:ext cx="1872208" cy="6252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节目稿件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2" name="直接箭头连接符 21"/>
          <p:cNvCxnSpPr/>
          <p:nvPr/>
        </p:nvCxnSpPr>
        <p:spPr>
          <a:xfrm>
            <a:off x="5386827" y="4509120"/>
            <a:ext cx="864096" cy="0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 25"/>
          <p:cNvSpPr/>
          <p:nvPr/>
        </p:nvSpPr>
        <p:spPr>
          <a:xfrm>
            <a:off x="6286926" y="2152110"/>
            <a:ext cx="2471011" cy="6252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内容关键词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8" name="直接箭头连接符 27"/>
          <p:cNvCxnSpPr/>
          <p:nvPr/>
        </p:nvCxnSpPr>
        <p:spPr>
          <a:xfrm>
            <a:off x="5374623" y="3458460"/>
            <a:ext cx="864096" cy="0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/>
          <p:nvPr/>
        </p:nvCxnSpPr>
        <p:spPr>
          <a:xfrm>
            <a:off x="5386827" y="2464740"/>
            <a:ext cx="864096" cy="0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" descr="http://www.234re.com/uploadfile/2012/0325/20120325113435368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409" y="2847925"/>
            <a:ext cx="1653165" cy="1250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490282" y="533874"/>
            <a:ext cx="8114166" cy="584775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CN" altLang="en-US" sz="3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新节目</a:t>
            </a:r>
            <a:endParaRPr lang="zh-CN" altLang="en-US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94635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1" grpId="0" animBg="1"/>
      <p:bldP spid="12" grpId="0" animBg="1"/>
      <p:bldP spid="4" grpId="0" animBg="1"/>
      <p:bldP spid="17" grpId="0" animBg="1"/>
      <p:bldP spid="18" grpId="0" animBg="1"/>
      <p:bldP spid="26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611560" y="2924944"/>
            <a:ext cx="8114166" cy="584775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zh-CN"/>
            </a:defPPr>
            <a:lvl1pPr>
              <a:defRPr sz="3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defRPr>
            </a:lvl1pPr>
          </a:lstStyle>
          <a:p>
            <a:pPr algn="ctr"/>
            <a:r>
              <a:rPr lang="zh-CN" altLang="en-US" dirty="0" smtClean="0"/>
              <a:t>实践二</a:t>
            </a:r>
            <a:r>
              <a:rPr lang="zh-CN" altLang="en-US" dirty="0" smtClean="0"/>
              <a:t>：不忘老客人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62093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971600" y="2468298"/>
            <a:ext cx="2806502" cy="6252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 smtClean="0">
                <a:latin typeface="微软雅黑" pitchFamily="34" charset="-122"/>
                <a:ea typeface="微软雅黑" pitchFamily="34" charset="-122"/>
              </a:rPr>
              <a:t>协同过滤</a:t>
            </a:r>
            <a:r>
              <a:rPr lang="en-US" altLang="zh-CN" sz="2800" dirty="0" smtClean="0">
                <a:latin typeface="微软雅黑" pitchFamily="34" charset="-122"/>
                <a:ea typeface="微软雅黑" pitchFamily="34" charset="-122"/>
              </a:rPr>
              <a:t>(S1)</a:t>
            </a:r>
            <a:endParaRPr lang="zh-CN" altLang="en-US" sz="28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961188" y="3906017"/>
            <a:ext cx="2806502" cy="6252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 smtClean="0">
                <a:latin typeface="微软雅黑" pitchFamily="34" charset="-122"/>
                <a:ea typeface="微软雅黑" pitchFamily="34" charset="-122"/>
              </a:rPr>
              <a:t>CUR</a:t>
            </a:r>
            <a:r>
              <a:rPr lang="zh-CN" altLang="en-US" sz="2800" dirty="0" smtClean="0">
                <a:latin typeface="微软雅黑" pitchFamily="34" charset="-122"/>
                <a:ea typeface="微软雅黑" pitchFamily="34" charset="-122"/>
              </a:rPr>
              <a:t>预估</a:t>
            </a:r>
            <a:r>
              <a:rPr lang="en-US" altLang="zh-CN" sz="2800" dirty="0" smtClean="0">
                <a:latin typeface="微软雅黑" pitchFamily="34" charset="-122"/>
                <a:ea typeface="微软雅黑" pitchFamily="34" charset="-122"/>
              </a:rPr>
              <a:t>(S2)</a:t>
            </a:r>
            <a:endParaRPr lang="zh-CN" altLang="en-US" sz="28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966394" y="5343737"/>
            <a:ext cx="2806502" cy="6252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 smtClean="0">
                <a:latin typeface="微软雅黑" pitchFamily="34" charset="-122"/>
                <a:ea typeface="微软雅黑" pitchFamily="34" charset="-122"/>
              </a:rPr>
              <a:t>热门榜</a:t>
            </a:r>
            <a:r>
              <a:rPr lang="en-US" altLang="zh-CN" sz="2800" dirty="0" smtClean="0">
                <a:latin typeface="微软雅黑" pitchFamily="34" charset="-122"/>
                <a:ea typeface="微软雅黑" pitchFamily="34" charset="-122"/>
              </a:rPr>
              <a:t>(S3)</a:t>
            </a:r>
            <a:endParaRPr lang="zh-CN" altLang="en-US" sz="28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4835545" y="3906017"/>
            <a:ext cx="3923928" cy="6252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 smtClean="0">
                <a:latin typeface="微软雅黑" pitchFamily="34" charset="-122"/>
                <a:ea typeface="微软雅黑" pitchFamily="34" charset="-122"/>
              </a:rPr>
              <a:t>w1*s1+w2*s2+w3*s3</a:t>
            </a:r>
            <a:endParaRPr lang="zh-CN" altLang="en-US" sz="28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右大括号 3"/>
          <p:cNvSpPr/>
          <p:nvPr/>
        </p:nvSpPr>
        <p:spPr>
          <a:xfrm>
            <a:off x="3969639" y="2708920"/>
            <a:ext cx="674369" cy="3091463"/>
          </a:xfrm>
          <a:prstGeom prst="righ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8" name="TextBox 7"/>
          <p:cNvSpPr txBox="1"/>
          <p:nvPr/>
        </p:nvSpPr>
        <p:spPr>
          <a:xfrm>
            <a:off x="562289" y="744336"/>
            <a:ext cx="8114166" cy="584775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zh-CN"/>
            </a:defPPr>
            <a:lvl1pPr>
              <a:defRPr sz="3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伺候老用户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69984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4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532135" y="1556792"/>
            <a:ext cx="8114165" cy="576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800" dirty="0" smtClean="0">
                <a:latin typeface="微软雅黑" pitchFamily="34" charset="-122"/>
                <a:ea typeface="微软雅黑" pitchFamily="34" charset="-122"/>
              </a:rPr>
              <a:t>改造</a:t>
            </a:r>
            <a:r>
              <a:rPr lang="en-US" altLang="zh-CN" sz="2800" dirty="0" smtClean="0"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sz="2800" dirty="0" smtClean="0">
                <a:latin typeface="微软雅黑" pitchFamily="34" charset="-122"/>
                <a:ea typeface="微软雅黑" pitchFamily="34" charset="-122"/>
              </a:rPr>
              <a:t>：针对节目档和期分别构造协同矩阵</a:t>
            </a:r>
            <a:endParaRPr lang="en-US" altLang="zh-CN" sz="2800" dirty="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62289" y="744336"/>
            <a:ext cx="8114166" cy="584775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zh-CN"/>
            </a:defPPr>
            <a:lvl1pPr>
              <a:defRPr sz="3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/>
              <a:t>分片</a:t>
            </a:r>
            <a:r>
              <a:rPr lang="zh-CN" altLang="en-US" dirty="0" smtClean="0"/>
              <a:t>协同过滤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505654" y="2420888"/>
            <a:ext cx="8114165" cy="576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800" dirty="0" smtClean="0">
                <a:latin typeface="微软雅黑" pitchFamily="34" charset="-122"/>
                <a:ea typeface="微软雅黑" pitchFamily="34" charset="-122"/>
              </a:rPr>
              <a:t>改造</a:t>
            </a:r>
            <a:r>
              <a:rPr lang="en-US" altLang="zh-CN" sz="2800" dirty="0"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sz="2800" dirty="0" smtClean="0">
                <a:latin typeface="微软雅黑" pitchFamily="34" charset="-122"/>
                <a:ea typeface="微软雅黑" pitchFamily="34" charset="-122"/>
              </a:rPr>
              <a:t>：针对各种用户反馈分别构造协同矩阵</a:t>
            </a:r>
            <a:endParaRPr lang="en-US" altLang="zh-CN" sz="2800" dirty="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35380" y="3284984"/>
            <a:ext cx="8114165" cy="576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800" dirty="0" smtClean="0">
                <a:latin typeface="微软雅黑" pitchFamily="34" charset="-122"/>
                <a:ea typeface="微软雅黑" pitchFamily="34" charset="-122"/>
              </a:rPr>
              <a:t>改造</a:t>
            </a:r>
            <a:r>
              <a:rPr lang="en-US" altLang="zh-CN" sz="2800" dirty="0" smtClean="0">
                <a:latin typeface="微软雅黑" pitchFamily="34" charset="-122"/>
                <a:ea typeface="微软雅黑" pitchFamily="34" charset="-122"/>
              </a:rPr>
              <a:t>3</a:t>
            </a:r>
            <a:r>
              <a:rPr lang="zh-CN" altLang="en-US" sz="2800" dirty="0" smtClean="0">
                <a:latin typeface="微软雅黑" pitchFamily="34" charset="-122"/>
                <a:ea typeface="微软雅黑" pitchFamily="34" charset="-122"/>
              </a:rPr>
              <a:t>：针对用户收听百分比构造评分矩阵</a:t>
            </a:r>
            <a:endParaRPr lang="en-US" altLang="zh-CN" sz="2800" dirty="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24371" y="4781990"/>
            <a:ext cx="8084439" cy="7560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 smtClean="0">
                <a:latin typeface="微软雅黑" pitchFamily="34" charset="-122"/>
                <a:ea typeface="微软雅黑" pitchFamily="34" charset="-122"/>
              </a:rPr>
              <a:t>加权融合</a:t>
            </a:r>
            <a:endParaRPr lang="en-US" altLang="zh-CN" sz="2800" dirty="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下箭头 1"/>
          <p:cNvSpPr/>
          <p:nvPr/>
        </p:nvSpPr>
        <p:spPr>
          <a:xfrm>
            <a:off x="3977149" y="4051064"/>
            <a:ext cx="1224136" cy="64807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5398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  <p:bldP spid="2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562289" y="744336"/>
            <a:ext cx="8114166" cy="584775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zh-CN"/>
            </a:defPPr>
            <a:lvl1pPr>
              <a:defRPr sz="3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/>
              <a:t>协同</a:t>
            </a:r>
            <a:r>
              <a:rPr lang="zh-CN" altLang="en-US" dirty="0" smtClean="0"/>
              <a:t>过滤的快速实验</a:t>
            </a:r>
            <a:endParaRPr lang="zh-CN" altLang="en-US" dirty="0"/>
          </a:p>
        </p:txBody>
      </p:sp>
      <p:sp>
        <p:nvSpPr>
          <p:cNvPr id="6" name="椭圆 5"/>
          <p:cNvSpPr/>
          <p:nvPr/>
        </p:nvSpPr>
        <p:spPr>
          <a:xfrm>
            <a:off x="3130890" y="2502844"/>
            <a:ext cx="2976964" cy="19168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err="1" smtClean="0"/>
              <a:t>GraphChi</a:t>
            </a:r>
            <a:endParaRPr lang="zh-CN" altLang="en-US" sz="4000" dirty="0"/>
          </a:p>
        </p:txBody>
      </p:sp>
      <p:sp>
        <p:nvSpPr>
          <p:cNvPr id="9" name="椭圆形标注 8"/>
          <p:cNvSpPr/>
          <p:nvPr/>
        </p:nvSpPr>
        <p:spPr>
          <a:xfrm>
            <a:off x="7452320" y="3342289"/>
            <a:ext cx="1152128" cy="1077387"/>
          </a:xfrm>
          <a:prstGeom prst="wedgeEllipseCallout">
            <a:avLst>
              <a:gd name="adj1" fmla="val -154768"/>
              <a:gd name="adj2" fmla="val -3700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 smtClean="0"/>
              <a:t>单机神器</a:t>
            </a:r>
            <a:endParaRPr lang="zh-CN" altLang="en-US" sz="2000" b="1" dirty="0"/>
          </a:p>
        </p:txBody>
      </p:sp>
      <p:sp>
        <p:nvSpPr>
          <p:cNvPr id="10" name="椭圆形标注 9"/>
          <p:cNvSpPr/>
          <p:nvPr/>
        </p:nvSpPr>
        <p:spPr>
          <a:xfrm>
            <a:off x="561647" y="3194684"/>
            <a:ext cx="1345415" cy="1277262"/>
          </a:xfrm>
          <a:prstGeom prst="wedgeEllipseCallout">
            <a:avLst>
              <a:gd name="adj1" fmla="val 123742"/>
              <a:gd name="adj2" fmla="val -2300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 smtClean="0"/>
              <a:t>图计算</a:t>
            </a:r>
            <a:endParaRPr lang="zh-CN" altLang="en-US" sz="2000" b="1" dirty="0"/>
          </a:p>
        </p:txBody>
      </p:sp>
      <p:sp>
        <p:nvSpPr>
          <p:cNvPr id="11" name="椭圆形标注 10"/>
          <p:cNvSpPr/>
          <p:nvPr/>
        </p:nvSpPr>
        <p:spPr>
          <a:xfrm>
            <a:off x="3719272" y="5301208"/>
            <a:ext cx="1800200" cy="1077387"/>
          </a:xfrm>
          <a:prstGeom prst="wedgeEllipseCallout">
            <a:avLst>
              <a:gd name="adj1" fmla="val -537"/>
              <a:gd name="adj2" fmla="val -12314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 err="1" smtClean="0"/>
              <a:t>GraphLab</a:t>
            </a:r>
            <a:r>
              <a:rPr lang="zh-CN" altLang="en-US" sz="2000" b="1" dirty="0" smtClean="0"/>
              <a:t>家族</a:t>
            </a:r>
            <a:endParaRPr lang="zh-CN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343222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0" grpId="0" animBg="1"/>
      <p:bldP spid="11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562289" y="744336"/>
            <a:ext cx="8114166" cy="584775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zh-CN"/>
            </a:defPPr>
            <a:lvl1pPr>
              <a:defRPr sz="3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/>
              <a:t>协同</a:t>
            </a:r>
            <a:r>
              <a:rPr lang="zh-CN" altLang="en-US" dirty="0" smtClean="0"/>
              <a:t>过滤的快速实验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592016" y="2060848"/>
            <a:ext cx="8084439" cy="7560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800" dirty="0" smtClean="0">
                <a:latin typeface="微软雅黑" pitchFamily="34" charset="-122"/>
                <a:ea typeface="微软雅黑" pitchFamily="34" charset="-122"/>
              </a:rPr>
              <a:t>百万用户，万级节目</a:t>
            </a:r>
            <a:r>
              <a:rPr lang="zh-CN" altLang="en-US" sz="2800" dirty="0" smtClean="0">
                <a:latin typeface="微软雅黑" pitchFamily="34" charset="-122"/>
                <a:ea typeface="微软雅黑" pitchFamily="34" charset="-122"/>
              </a:rPr>
              <a:t>，</a:t>
            </a:r>
            <a:r>
              <a:rPr lang="zh-CN" altLang="en-US" sz="2800" dirty="0" smtClean="0">
                <a:latin typeface="微软雅黑" pitchFamily="34" charset="-122"/>
                <a:ea typeface="微软雅黑" pitchFamily="34" charset="-122"/>
              </a:rPr>
              <a:t>近亿</a:t>
            </a:r>
            <a:r>
              <a:rPr lang="zh-CN" altLang="en-US" sz="2800" dirty="0" smtClean="0">
                <a:latin typeface="微软雅黑" pitchFamily="34" charset="-122"/>
                <a:ea typeface="微软雅黑" pitchFamily="34" charset="-122"/>
              </a:rPr>
              <a:t>级</a:t>
            </a:r>
            <a:r>
              <a:rPr lang="zh-CN" altLang="en-US" sz="2800" dirty="0" smtClean="0">
                <a:latin typeface="微软雅黑" pitchFamily="34" charset="-122"/>
                <a:ea typeface="微软雅黑" pitchFamily="34" charset="-122"/>
              </a:rPr>
              <a:t>边的二部图</a:t>
            </a:r>
            <a:endParaRPr lang="en-US" altLang="zh-CN" sz="2800" dirty="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92017" y="3534146"/>
            <a:ext cx="8084439" cy="7560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800" dirty="0" err="1" smtClean="0">
                <a:latin typeface="微软雅黑" pitchFamily="34" charset="-122"/>
                <a:ea typeface="微软雅黑" pitchFamily="34" charset="-122"/>
              </a:rPr>
              <a:t>Graphchi</a:t>
            </a:r>
            <a:r>
              <a:rPr lang="zh-CN" altLang="en-US" sz="2800" dirty="0" smtClean="0">
                <a:latin typeface="微软雅黑" pitchFamily="34" charset="-122"/>
                <a:ea typeface="微软雅黑" pitchFamily="34" charset="-122"/>
              </a:rPr>
              <a:t>做矩阵分解只需要</a:t>
            </a:r>
            <a:r>
              <a:rPr lang="en-US" altLang="zh-CN" sz="2800" dirty="0" smtClean="0">
                <a:latin typeface="微软雅黑" pitchFamily="34" charset="-122"/>
                <a:ea typeface="微软雅黑" pitchFamily="34" charset="-122"/>
              </a:rPr>
              <a:t>3~4min</a:t>
            </a:r>
          </a:p>
        </p:txBody>
      </p:sp>
      <p:sp>
        <p:nvSpPr>
          <p:cNvPr id="7" name="矩形 6"/>
          <p:cNvSpPr/>
          <p:nvPr/>
        </p:nvSpPr>
        <p:spPr>
          <a:xfrm>
            <a:off x="592016" y="4986418"/>
            <a:ext cx="8084439" cy="7560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800" dirty="0" smtClean="0">
                <a:latin typeface="微软雅黑" pitchFamily="34" charset="-122"/>
                <a:ea typeface="微软雅黑" pitchFamily="34" charset="-122"/>
              </a:rPr>
              <a:t>小公司的</a:t>
            </a:r>
            <a:r>
              <a:rPr lang="zh-CN" altLang="en-US" sz="2800" dirty="0" smtClean="0">
                <a:latin typeface="微软雅黑" pitchFamily="34" charset="-122"/>
                <a:ea typeface="微软雅黑" pitchFamily="34" charset="-122"/>
              </a:rPr>
              <a:t>救星</a:t>
            </a:r>
            <a:r>
              <a:rPr lang="en-US" altLang="zh-CN" sz="2800" dirty="0" smtClean="0">
                <a:latin typeface="微软雅黑" pitchFamily="34" charset="-122"/>
                <a:ea typeface="微软雅黑" pitchFamily="34" charset="-122"/>
              </a:rPr>
              <a:t>——</a:t>
            </a:r>
            <a:r>
              <a:rPr lang="zh-CN" altLang="en-US" sz="2800" dirty="0" smtClean="0">
                <a:latin typeface="微软雅黑" pitchFamily="34" charset="-122"/>
                <a:ea typeface="微软雅黑" pitchFamily="34" charset="-122"/>
              </a:rPr>
              <a:t>值得颁锦旗</a:t>
            </a:r>
            <a:endParaRPr lang="en-US" altLang="zh-CN" sz="2800" dirty="0" smtClean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98849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62289" y="744336"/>
            <a:ext cx="7719862" cy="584775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zh-CN"/>
            </a:defPPr>
            <a:lvl1pPr>
              <a:defRPr sz="3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多模型融合</a:t>
            </a:r>
            <a:endParaRPr lang="zh-CN" alt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75776151"/>
              </p:ext>
            </p:extLst>
          </p:nvPr>
        </p:nvGraphicFramePr>
        <p:xfrm>
          <a:off x="568622" y="4653136"/>
          <a:ext cx="7719862" cy="13775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75" r:id="rId4" imgW="1459866" imgH="672808" progId="Equation.DSMT4">
                  <p:embed/>
                </p:oleObj>
              </mc:Choice>
              <mc:Fallback>
                <p:oleObj r:id="rId4" imgW="1459866" imgH="672808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8622" y="4653136"/>
                        <a:ext cx="7719862" cy="1377565"/>
                      </a:xfrm>
                      <a:prstGeom prst="rect">
                        <a:avLst/>
                      </a:prstGeom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矩形 6"/>
          <p:cNvSpPr/>
          <p:nvPr/>
        </p:nvSpPr>
        <p:spPr>
          <a:xfrm>
            <a:off x="562289" y="1669382"/>
            <a:ext cx="7719862" cy="7035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 smtClean="0">
                <a:latin typeface="微软雅黑" pitchFamily="34" charset="-122"/>
                <a:ea typeface="微软雅黑" pitchFamily="34" charset="-122"/>
              </a:rPr>
              <a:t>w1*s1+w2*s2+w3*s3</a:t>
            </a:r>
          </a:p>
        </p:txBody>
      </p:sp>
      <p:sp>
        <p:nvSpPr>
          <p:cNvPr id="8" name="矩形 7"/>
          <p:cNvSpPr/>
          <p:nvPr/>
        </p:nvSpPr>
        <p:spPr>
          <a:xfrm>
            <a:off x="562289" y="2636912"/>
            <a:ext cx="2353527" cy="13861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 smtClean="0">
                <a:latin typeface="微软雅黑" pitchFamily="34" charset="-122"/>
                <a:ea typeface="微软雅黑" pitchFamily="34" charset="-122"/>
              </a:rPr>
              <a:t>如何科学地确定权重？</a:t>
            </a:r>
            <a:endParaRPr lang="en-US" altLang="zh-CN" sz="2800" dirty="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283968" y="2643748"/>
            <a:ext cx="3998183" cy="13808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latin typeface="微软雅黑" pitchFamily="34" charset="-122"/>
                <a:ea typeface="微软雅黑" pitchFamily="34" charset="-122"/>
              </a:rPr>
              <a:t>用</a:t>
            </a:r>
            <a:r>
              <a:rPr lang="zh-CN" altLang="en-US" sz="2800" dirty="0" smtClean="0">
                <a:latin typeface="微软雅黑" pitchFamily="34" charset="-122"/>
                <a:ea typeface="微软雅黑" pitchFamily="34" charset="-122"/>
              </a:rPr>
              <a:t>三项模型预测结果，最小二乘法拟合用户收听时长百分比</a:t>
            </a:r>
            <a:endParaRPr lang="en-US" altLang="zh-CN" sz="2800" dirty="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右箭头 2"/>
          <p:cNvSpPr/>
          <p:nvPr/>
        </p:nvSpPr>
        <p:spPr>
          <a:xfrm>
            <a:off x="3200966" y="2873882"/>
            <a:ext cx="936104" cy="7507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3868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0" grpId="0" animBg="1"/>
      <p:bldP spid="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椭圆 5"/>
          <p:cNvSpPr/>
          <p:nvPr/>
        </p:nvSpPr>
        <p:spPr>
          <a:xfrm>
            <a:off x="2987824" y="2699573"/>
            <a:ext cx="3168352" cy="1095995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dirty="0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</a:rPr>
              <a:t>数据</a:t>
            </a:r>
            <a:endParaRPr lang="zh-CN" altLang="en-US" sz="3200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3847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图表 3"/>
          <p:cNvGraphicFramePr>
            <a:graphicFrameLocks/>
          </p:cNvGraphicFramePr>
          <p:nvPr>
            <p:extLst/>
          </p:nvPr>
        </p:nvGraphicFramePr>
        <p:xfrm>
          <a:off x="467543" y="1628800"/>
          <a:ext cx="8208911" cy="45365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矩形标注 6"/>
          <p:cNvSpPr/>
          <p:nvPr/>
        </p:nvSpPr>
        <p:spPr>
          <a:xfrm>
            <a:off x="3203848" y="4797152"/>
            <a:ext cx="2173505" cy="504056"/>
          </a:xfrm>
          <a:prstGeom prst="wedgeRectCallout">
            <a:avLst>
              <a:gd name="adj1" fmla="val -33718"/>
              <a:gd name="adj2" fmla="val -30317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加入微博登录信息</a:t>
            </a:r>
            <a:endParaRPr lang="zh-CN" altLang="en-US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矩形标注 4"/>
          <p:cNvSpPr/>
          <p:nvPr/>
        </p:nvSpPr>
        <p:spPr>
          <a:xfrm>
            <a:off x="6156176" y="4005064"/>
            <a:ext cx="2173505" cy="504056"/>
          </a:xfrm>
          <a:prstGeom prst="wedgeRectCallout">
            <a:avLst>
              <a:gd name="adj1" fmla="val -20532"/>
              <a:gd name="adj2" fmla="val -30317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latin typeface="微软雅黑" pitchFamily="34" charset="-122"/>
                <a:ea typeface="微软雅黑" pitchFamily="34" charset="-122"/>
              </a:rPr>
              <a:t>多模型融合</a:t>
            </a:r>
            <a:endParaRPr lang="zh-CN" altLang="en-US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67544" y="744336"/>
            <a:ext cx="8208911" cy="584775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zh-CN"/>
            </a:defPPr>
            <a:lvl1pPr>
              <a:defRPr sz="3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收听百分比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16494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611560" y="2924944"/>
            <a:ext cx="8114166" cy="584775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zh-CN"/>
            </a:defPPr>
            <a:lvl1pPr>
              <a:defRPr sz="3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defRPr>
            </a:lvl1pPr>
          </a:lstStyle>
          <a:p>
            <a:pPr algn="ctr"/>
            <a:r>
              <a:rPr lang="zh-CN" altLang="en-US" dirty="0" smtClean="0"/>
              <a:t>实践</a:t>
            </a:r>
            <a:r>
              <a:rPr lang="zh-CN" altLang="en-US" dirty="0"/>
              <a:t>三</a:t>
            </a:r>
            <a:r>
              <a:rPr lang="zh-CN" altLang="en-US" dirty="0" smtClean="0"/>
              <a:t>：随叫随到的服务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75839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562289" y="3102744"/>
            <a:ext cx="2137503" cy="6252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 smtClean="0">
                <a:latin typeface="微软雅黑" pitchFamily="34" charset="-122"/>
                <a:ea typeface="微软雅黑" pitchFamily="34" charset="-122"/>
              </a:rPr>
              <a:t>即时推荐</a:t>
            </a:r>
            <a:endParaRPr lang="zh-CN" altLang="en-US" sz="28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6181563" y="2060848"/>
            <a:ext cx="2556285" cy="6252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 smtClean="0">
                <a:latin typeface="微软雅黑" pitchFamily="34" charset="-122"/>
                <a:ea typeface="微软雅黑" pitchFamily="34" charset="-122"/>
              </a:rPr>
              <a:t>相似节目推荐</a:t>
            </a:r>
            <a:endParaRPr lang="zh-CN" altLang="en-US" sz="28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192179" y="4032730"/>
            <a:ext cx="2556285" cy="6252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latin typeface="微软雅黑" pitchFamily="34" charset="-122"/>
                <a:ea typeface="微软雅黑" pitchFamily="34" charset="-122"/>
              </a:rPr>
              <a:t>相关</a:t>
            </a:r>
            <a:r>
              <a:rPr lang="zh-CN" altLang="en-US" sz="2800" dirty="0" smtClean="0">
                <a:latin typeface="微软雅黑" pitchFamily="34" charset="-122"/>
                <a:ea typeface="微软雅黑" pitchFamily="34" charset="-122"/>
              </a:rPr>
              <a:t>节目推荐</a:t>
            </a:r>
            <a:endParaRPr lang="zh-CN" altLang="en-US" sz="2800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1" name="Picture 2" descr="C:\Users\xingwudao\AppData\Local\youdao\ynote\images\b2a4a0131aa4913c0a2678ac212de5e6\b2a4a0131aa4913c0a2678ac212de5e6.jp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1268760"/>
            <a:ext cx="2916323" cy="5184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62289" y="744336"/>
            <a:ext cx="8114166" cy="584775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zh-CN"/>
            </a:defPPr>
            <a:lvl1pPr>
              <a:defRPr sz="3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即时推荐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96431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0142029"/>
              </p:ext>
            </p:extLst>
          </p:nvPr>
        </p:nvGraphicFramePr>
        <p:xfrm>
          <a:off x="539552" y="2132856"/>
          <a:ext cx="2088232" cy="410445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88232"/>
              </a:tblGrid>
              <a:tr h="681413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2000" kern="0" dirty="0">
                          <a:effectLst/>
                        </a:rPr>
                        <a:t>内容分类</a:t>
                      </a:r>
                      <a:r>
                        <a:rPr lang="en-US" sz="2000" kern="0" dirty="0" smtClean="0">
                          <a:effectLst/>
                        </a:rPr>
                        <a:t>(</a:t>
                      </a:r>
                      <a:endParaRPr lang="zh-CN" sz="20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309256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2000" kern="0" dirty="0">
                          <a:effectLst/>
                        </a:rPr>
                        <a:t>形式分类</a:t>
                      </a:r>
                      <a:r>
                        <a:rPr lang="en-US" sz="2000" kern="0" dirty="0" smtClean="0">
                          <a:effectLst/>
                        </a:rPr>
                        <a:t>(</a:t>
                      </a:r>
                      <a:endParaRPr lang="zh-CN" sz="20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309256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2000" kern="0" dirty="0">
                          <a:effectLst/>
                        </a:rPr>
                        <a:t>节目调性</a:t>
                      </a:r>
                      <a:r>
                        <a:rPr lang="en-US" sz="2000" kern="0" dirty="0" smtClean="0">
                          <a:effectLst/>
                        </a:rPr>
                        <a:t>(</a:t>
                      </a:r>
                      <a:endParaRPr lang="zh-CN" sz="20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309256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2000" kern="0" dirty="0">
                          <a:effectLst/>
                        </a:rPr>
                        <a:t>节目风格</a:t>
                      </a:r>
                      <a:r>
                        <a:rPr lang="en-US" sz="2000" kern="0" dirty="0" smtClean="0">
                          <a:effectLst/>
                        </a:rPr>
                        <a:t>(</a:t>
                      </a:r>
                      <a:endParaRPr lang="zh-CN" sz="20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309256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2000" kern="0">
                          <a:effectLst/>
                        </a:rPr>
                        <a:t>主持人姓名</a:t>
                      </a:r>
                      <a:endParaRPr lang="zh-CN" sz="20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309256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2000" kern="0">
                          <a:effectLst/>
                        </a:rPr>
                        <a:t>主持人个数</a:t>
                      </a:r>
                      <a:endParaRPr lang="zh-CN" sz="20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309256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2000" kern="0" dirty="0">
                          <a:effectLst/>
                        </a:rPr>
                        <a:t>主持人</a:t>
                      </a:r>
                      <a:r>
                        <a:rPr lang="zh-CN" sz="2000" kern="0" dirty="0" smtClean="0">
                          <a:effectLst/>
                        </a:rPr>
                        <a:t>性别</a:t>
                      </a:r>
                      <a:endParaRPr lang="zh-CN" sz="20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309256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2000" kern="0" dirty="0">
                          <a:effectLst/>
                        </a:rPr>
                        <a:t>主持人声音</a:t>
                      </a:r>
                      <a:r>
                        <a:rPr lang="zh-CN" sz="2000" kern="0" dirty="0" smtClean="0">
                          <a:effectLst/>
                        </a:rPr>
                        <a:t>类型</a:t>
                      </a:r>
                      <a:endParaRPr lang="zh-CN" sz="20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309256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2000" kern="0" dirty="0" smtClean="0">
                          <a:effectLst/>
                        </a:rPr>
                        <a:t>标签</a:t>
                      </a:r>
                      <a:r>
                        <a:rPr lang="en-US" altLang="zh-CN" sz="2000" kern="0" dirty="0" smtClean="0">
                          <a:effectLst/>
                        </a:rPr>
                        <a:t>/</a:t>
                      </a:r>
                      <a:r>
                        <a:rPr lang="zh-CN" altLang="en-US" sz="2000" kern="0" dirty="0" smtClean="0">
                          <a:effectLst/>
                        </a:rPr>
                        <a:t>关键词</a:t>
                      </a:r>
                      <a:endParaRPr lang="zh-CN" sz="20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948995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altLang="zh-CN" sz="2000" kern="100" dirty="0" smtClean="0">
                          <a:effectLst/>
                          <a:latin typeface="Calibri"/>
                          <a:ea typeface="宋体"/>
                          <a:cs typeface="Times New Roman"/>
                        </a:rPr>
                        <a:t>……</a:t>
                      </a:r>
                      <a:endParaRPr lang="zh-CN" sz="20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sp>
        <p:nvSpPr>
          <p:cNvPr id="10" name="矩形 9"/>
          <p:cNvSpPr/>
          <p:nvPr/>
        </p:nvSpPr>
        <p:spPr>
          <a:xfrm>
            <a:off x="3414156" y="3429000"/>
            <a:ext cx="1872208" cy="6252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向量空间模型</a:t>
            </a:r>
            <a:endParaRPr lang="zh-CN" altLang="en-US" sz="2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6228184" y="3435051"/>
            <a:ext cx="1872208" cy="6252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余弦相似度</a:t>
            </a:r>
          </a:p>
        </p:txBody>
      </p:sp>
      <p:sp>
        <p:nvSpPr>
          <p:cNvPr id="9" name="虚尾箭头 8"/>
          <p:cNvSpPr/>
          <p:nvPr/>
        </p:nvSpPr>
        <p:spPr>
          <a:xfrm>
            <a:off x="2766084" y="3424130"/>
            <a:ext cx="504056" cy="625260"/>
          </a:xfrm>
          <a:prstGeom prst="striped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虚尾箭头 12"/>
          <p:cNvSpPr/>
          <p:nvPr/>
        </p:nvSpPr>
        <p:spPr>
          <a:xfrm>
            <a:off x="5402885" y="3424130"/>
            <a:ext cx="504056" cy="625260"/>
          </a:xfrm>
          <a:prstGeom prst="striped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标注 11"/>
              <p:cNvSpPr/>
              <p:nvPr/>
            </p:nvSpPr>
            <p:spPr>
              <a:xfrm>
                <a:off x="3594174" y="4577556"/>
                <a:ext cx="4506217" cy="1584176"/>
              </a:xfrm>
              <a:prstGeom prst="wedgeRectCallout">
                <a:avLst>
                  <a:gd name="adj1" fmla="val -31766"/>
                  <a:gd name="adj2" fmla="val -77494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zh-CN" altLang="en-US" i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向量元素权重量化，借鉴</a:t>
                </a:r>
                <a:r>
                  <a:rPr lang="en-US" altLang="zh-CN" i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IDF</a:t>
                </a:r>
                <a:r>
                  <a:rPr lang="zh-CN" altLang="en-US" i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值：</a:t>
                </a:r>
                <a:endParaRPr lang="en-US" altLang="zh-CN" i="1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/>
                        </a:rPr>
                        <m:t>𝐻</m:t>
                      </m:r>
                      <m:d>
                        <m:d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altLang="zh-CN" i="1">
                          <a:latin typeface="Cambria Math"/>
                        </a:rPr>
                        <m:t>=</m:t>
                      </m:r>
                      <m:func>
                        <m:func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altLang="zh-CN" i="1">
                              <a:latin typeface="Cambria Math"/>
                            </a:rPr>
                            <m:t>𝑙𝑜𝑔</m:t>
                          </m:r>
                        </m:fName>
                        <m:e>
                          <m:f>
                            <m:f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i="1">
                                  <a:latin typeface="Cambria Math"/>
                                </a:rPr>
                                <m:t>𝑇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zh-CN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</m:e>
                      </m:func>
                    </m:oMath>
                  </m:oMathPara>
                </a14:m>
                <a:endParaRPr lang="zh-CN" altLang="zh-CN" i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CN" altLang="zh-CN" i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公式中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/>
                          </a:rPr>
                          <m:t>𝐹</m:t>
                        </m:r>
                      </m:e>
                      <m:sub>
                        <m:r>
                          <a:rPr lang="en-US" altLang="zh-CN" i="1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zh-CN" i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表示特征（维度）</a:t>
                </a:r>
                <a:r>
                  <a:rPr lang="en-US" altLang="zh-CN" i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i</a:t>
                </a:r>
                <a:r>
                  <a:rPr lang="zh-CN" altLang="zh-CN" i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/>
                          </a:rPr>
                          <m:t>𝐶</m:t>
                        </m:r>
                      </m:e>
                      <m:sub>
                        <m:r>
                          <a:rPr lang="en-US" altLang="zh-CN" i="1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zh-CN" i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是特征</a:t>
                </a:r>
                <a:r>
                  <a:rPr lang="en-US" altLang="zh-CN" i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i</a:t>
                </a:r>
                <a:r>
                  <a:rPr lang="zh-CN" altLang="zh-CN" i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在覆盖的节目数，</a:t>
                </a:r>
                <a:r>
                  <a:rPr lang="en-US" altLang="zh-CN" i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T</a:t>
                </a:r>
                <a:r>
                  <a:rPr lang="zh-CN" altLang="zh-CN" i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是总节目数。</a:t>
                </a:r>
              </a:p>
            </p:txBody>
          </p:sp>
        </mc:Choice>
        <mc:Fallback xmlns="">
          <p:sp>
            <p:nvSpPr>
              <p:cNvPr id="12" name="矩形标注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4174" y="4577556"/>
                <a:ext cx="4506217" cy="1584176"/>
              </a:xfrm>
              <a:prstGeom prst="wedgeRectCallout">
                <a:avLst>
                  <a:gd name="adj1" fmla="val -31766"/>
                  <a:gd name="adj2" fmla="val -77494"/>
                </a:avLst>
              </a:prstGeom>
              <a:blipFill rotWithShape="0">
                <a:blip r:embed="rId3"/>
                <a:stretch>
                  <a:fillRect l="-942" b="-148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/>
          <p:cNvSpPr txBox="1"/>
          <p:nvPr/>
        </p:nvSpPr>
        <p:spPr>
          <a:xfrm>
            <a:off x="562289" y="744336"/>
            <a:ext cx="8114166" cy="584775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zh-CN"/>
            </a:defPPr>
            <a:lvl1pPr>
              <a:defRPr sz="3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/>
              <a:t>相似</a:t>
            </a:r>
            <a:r>
              <a:rPr lang="zh-CN" altLang="en-US" dirty="0" smtClean="0"/>
              <a:t>节目</a:t>
            </a:r>
            <a:endParaRPr lang="en-US" altLang="zh-CN" dirty="0"/>
          </a:p>
        </p:txBody>
      </p:sp>
      <p:sp>
        <p:nvSpPr>
          <p:cNvPr id="15" name="矩形 14"/>
          <p:cNvSpPr/>
          <p:nvPr/>
        </p:nvSpPr>
        <p:spPr>
          <a:xfrm>
            <a:off x="3419872" y="2204864"/>
            <a:ext cx="1872208" cy="6252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节目稿件内容</a:t>
            </a:r>
            <a:endParaRPr lang="zh-CN" altLang="en-US" sz="2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6228184" y="2204864"/>
            <a:ext cx="1872208" cy="6252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节目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排重</a:t>
            </a:r>
          </a:p>
        </p:txBody>
      </p:sp>
      <p:sp>
        <p:nvSpPr>
          <p:cNvPr id="17" name="虚尾箭头 16"/>
          <p:cNvSpPr/>
          <p:nvPr/>
        </p:nvSpPr>
        <p:spPr>
          <a:xfrm>
            <a:off x="5402885" y="2204864"/>
            <a:ext cx="504056" cy="625260"/>
          </a:xfrm>
          <a:prstGeom prst="striped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虚尾箭头 17"/>
          <p:cNvSpPr/>
          <p:nvPr/>
        </p:nvSpPr>
        <p:spPr>
          <a:xfrm>
            <a:off x="2766084" y="2204864"/>
            <a:ext cx="504056" cy="625260"/>
          </a:xfrm>
          <a:prstGeom prst="striped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加号 1"/>
          <p:cNvSpPr/>
          <p:nvPr/>
        </p:nvSpPr>
        <p:spPr>
          <a:xfrm>
            <a:off x="6823019" y="2841045"/>
            <a:ext cx="936104" cy="594006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8853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9" grpId="0" animBg="1"/>
      <p:bldP spid="13" grpId="0" animBg="1"/>
      <p:bldP spid="12" grpId="0" animBg="1"/>
      <p:bldP spid="15" grpId="0" animBg="1"/>
      <p:bldP spid="16" grpId="0" animBg="1"/>
      <p:bldP spid="17" grpId="0" animBg="1"/>
      <p:bldP spid="18" grpId="0" animBg="1"/>
      <p:bldP spid="2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62289" y="744336"/>
            <a:ext cx="8114166" cy="584775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zh-CN"/>
            </a:defPPr>
            <a:lvl1pPr>
              <a:defRPr sz="3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节目排重</a:t>
            </a:r>
            <a:endParaRPr lang="en-US" altLang="zh-CN" dirty="0"/>
          </a:p>
        </p:txBody>
      </p:sp>
      <p:sp>
        <p:nvSpPr>
          <p:cNvPr id="8" name="矩形 7"/>
          <p:cNvSpPr/>
          <p:nvPr/>
        </p:nvSpPr>
        <p:spPr>
          <a:xfrm>
            <a:off x="562289" y="1988840"/>
            <a:ext cx="8114166" cy="6252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800" dirty="0" smtClean="0">
                <a:latin typeface="微软雅黑" pitchFamily="34" charset="-122"/>
                <a:ea typeface="微软雅黑" pitchFamily="34" charset="-122"/>
              </a:rPr>
              <a:t>背景：同一新闻，不同节目在播报</a:t>
            </a:r>
            <a:endParaRPr lang="zh-CN" altLang="en-US" sz="28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57609" y="3140968"/>
            <a:ext cx="8114166" cy="6252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800" dirty="0" smtClean="0">
                <a:latin typeface="微软雅黑" pitchFamily="34" charset="-122"/>
                <a:ea typeface="微软雅黑" pitchFamily="34" charset="-122"/>
              </a:rPr>
              <a:t>数据：短文本</a:t>
            </a:r>
            <a:endParaRPr lang="zh-CN" altLang="en-US" sz="28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57609" y="4425957"/>
            <a:ext cx="8114166" cy="6252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800" dirty="0" smtClean="0">
                <a:latin typeface="微软雅黑" pitchFamily="34" charset="-122"/>
                <a:ea typeface="微软雅黑" pitchFamily="34" charset="-122"/>
              </a:rPr>
              <a:t>需求：对高度重合的主题快速聚类</a:t>
            </a:r>
            <a:endParaRPr lang="zh-CN" altLang="en-US" sz="2800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24089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1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62289" y="744336"/>
            <a:ext cx="8114166" cy="584775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zh-CN"/>
            </a:defPPr>
            <a:lvl1pPr>
              <a:defRPr sz="3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节目排重</a:t>
            </a:r>
            <a:endParaRPr lang="en-US" altLang="zh-CN" dirty="0"/>
          </a:p>
        </p:txBody>
      </p:sp>
      <p:sp>
        <p:nvSpPr>
          <p:cNvPr id="5" name="矩形 4"/>
          <p:cNvSpPr/>
          <p:nvPr/>
        </p:nvSpPr>
        <p:spPr>
          <a:xfrm>
            <a:off x="562289" y="1988840"/>
            <a:ext cx="8114166" cy="6252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800" dirty="0" smtClean="0">
                <a:latin typeface="微软雅黑" pitchFamily="34" charset="-122"/>
                <a:ea typeface="微软雅黑" pitchFamily="34" charset="-122"/>
              </a:rPr>
              <a:t>后缀树聚类（</a:t>
            </a:r>
            <a:r>
              <a:rPr lang="en-US" altLang="zh-CN" sz="2800" dirty="0" smtClean="0">
                <a:latin typeface="微软雅黑" pitchFamily="34" charset="-122"/>
                <a:ea typeface="微软雅黑" pitchFamily="34" charset="-122"/>
              </a:rPr>
              <a:t>suffix tree cluster</a:t>
            </a:r>
            <a:r>
              <a:rPr lang="zh-CN" altLang="en-US" sz="2800" dirty="0" smtClean="0">
                <a:latin typeface="微软雅黑" pitchFamily="34" charset="-122"/>
                <a:ea typeface="微软雅黑" pitchFamily="34" charset="-122"/>
              </a:rPr>
              <a:t>）</a:t>
            </a:r>
            <a:endParaRPr lang="zh-CN" altLang="en-US" sz="28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62289" y="3068960"/>
            <a:ext cx="8114166" cy="6252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800" dirty="0" smtClean="0">
                <a:latin typeface="微软雅黑" pitchFamily="34" charset="-122"/>
                <a:ea typeface="微软雅黑" pitchFamily="34" charset="-122"/>
              </a:rPr>
              <a:t>在线增量构造后缀树：</a:t>
            </a:r>
            <a:r>
              <a:rPr lang="en-US" altLang="zh-CN" sz="2800" dirty="0" err="1"/>
              <a:t>Ukkonen</a:t>
            </a:r>
            <a:r>
              <a:rPr lang="zh-CN" altLang="en-US" sz="2800" dirty="0" smtClean="0"/>
              <a:t>算法</a:t>
            </a:r>
            <a:endParaRPr lang="zh-CN" altLang="en-US" sz="2800" dirty="0"/>
          </a:p>
        </p:txBody>
      </p:sp>
      <p:sp>
        <p:nvSpPr>
          <p:cNvPr id="7" name="矩形 6"/>
          <p:cNvSpPr/>
          <p:nvPr/>
        </p:nvSpPr>
        <p:spPr>
          <a:xfrm>
            <a:off x="535511" y="4063388"/>
            <a:ext cx="8114166" cy="6252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秒级快速聚类：排重，寻找同主题节目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9" name="表格 8"/>
          <p:cNvGraphicFramePr>
            <a:graphicFrameLocks noGrp="1"/>
          </p:cNvGraphicFramePr>
          <p:nvPr>
            <p:extLst/>
          </p:nvPr>
        </p:nvGraphicFramePr>
        <p:xfrm>
          <a:off x="548765" y="5085184"/>
          <a:ext cx="8127689" cy="1348832"/>
        </p:xfrm>
        <a:graphic>
          <a:graphicData uri="http://schemas.openxmlformats.org/drawingml/2006/table">
            <a:tbl>
              <a:tblPr>
                <a:tableStyleId>{00A15C55-8517-42AA-B614-E9B94910E393}</a:tableStyleId>
              </a:tblPr>
              <a:tblGrid>
                <a:gridCol w="1876630"/>
                <a:gridCol w="1404192"/>
                <a:gridCol w="1592292"/>
                <a:gridCol w="1399817"/>
                <a:gridCol w="1854758"/>
              </a:tblGrid>
              <a:tr h="576064">
                <a:tc>
                  <a:txBody>
                    <a:bodyPr/>
                    <a:lstStyle/>
                    <a:p>
                      <a:pPr algn="ctr" rtl="0" fontAlgn="b"/>
                      <a:r>
                        <a:rPr lang="zh-CN" altLang="en-US" sz="1800" b="1" u="none" strike="noStrike" cap="none" spc="0" dirty="0">
                          <a:ln w="10541" cmpd="sng">
                            <a:solidFill>
                              <a:schemeClr val="accent1">
                                <a:shade val="88000"/>
                                <a:satMod val="110000"/>
                              </a:schemeClr>
                            </a:solidFill>
                            <a:prstDash val="solid"/>
                          </a:ln>
                          <a:gradFill>
                            <a:gsLst>
                              <a:gs pos="0">
                                <a:schemeClr val="accent1">
                                  <a:tint val="40000"/>
                                  <a:satMod val="250000"/>
                                </a:schemeClr>
                              </a:gs>
                              <a:gs pos="9000">
                                <a:schemeClr val="accent1">
                                  <a:tint val="52000"/>
                                  <a:satMod val="300000"/>
                                </a:schemeClr>
                              </a:gs>
                              <a:gs pos="50000">
                                <a:schemeClr val="accent1">
                                  <a:shade val="20000"/>
                                  <a:satMod val="300000"/>
                                </a:schemeClr>
                              </a:gs>
                              <a:gs pos="79000">
                                <a:schemeClr val="accent1">
                                  <a:tint val="52000"/>
                                  <a:satMod val="300000"/>
                                </a:schemeClr>
                              </a:gs>
                              <a:gs pos="100000">
                                <a:schemeClr val="accent1">
                                  <a:tint val="40000"/>
                                  <a:satMod val="250000"/>
                                </a:schemeClr>
                              </a:gs>
                            </a:gsLst>
                            <a:lin ang="5400000"/>
                          </a:gradFill>
                          <a:effectLst/>
                        </a:rPr>
                        <a:t>词数</a:t>
                      </a:r>
                      <a:endParaRPr lang="zh-CN" altLang="en-US" sz="1800" b="1" i="0" u="none" strike="noStrike" cap="none" spc="0" dirty="0">
                        <a:ln w="10541" cmpd="sng">
                          <a:solidFill>
                            <a:schemeClr val="accent1">
                              <a:shade val="88000"/>
                              <a:satMod val="110000"/>
                            </a:schemeClr>
                          </a:solidFill>
                          <a:prstDash val="solid"/>
                        </a:ln>
                        <a:gradFill>
                          <a:gsLst>
                            <a:gs pos="0">
                              <a:schemeClr val="accent1">
                                <a:tint val="40000"/>
                                <a:satMod val="250000"/>
                              </a:schemeClr>
                            </a:gs>
                            <a:gs pos="9000">
                              <a:schemeClr val="accent1">
                                <a:tint val="52000"/>
                                <a:satMod val="300000"/>
                              </a:schemeClr>
                            </a:gs>
                            <a:gs pos="50000">
                              <a:schemeClr val="accent1">
                                <a:shade val="20000"/>
                                <a:satMod val="300000"/>
                              </a:schemeClr>
                            </a:gs>
                            <a:gs pos="79000">
                              <a:schemeClr val="accent1">
                                <a:tint val="52000"/>
                                <a:satMod val="300000"/>
                              </a:schemeClr>
                            </a:gs>
                            <a:gs pos="100000">
                              <a:schemeClr val="accent1">
                                <a:tint val="40000"/>
                                <a:satMod val="250000"/>
                              </a:schemeClr>
                            </a:gs>
                          </a:gsLst>
                          <a:lin ang="5400000"/>
                        </a:gradFill>
                        <a:effectLst/>
                        <a:latin typeface="Arial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zh-CN" altLang="en-US" sz="1800" b="1" u="none" strike="noStrike" cap="none" spc="0">
                          <a:ln w="10541" cmpd="sng">
                            <a:solidFill>
                              <a:schemeClr val="accent1">
                                <a:shade val="88000"/>
                                <a:satMod val="110000"/>
                              </a:schemeClr>
                            </a:solidFill>
                            <a:prstDash val="solid"/>
                          </a:ln>
                          <a:gradFill>
                            <a:gsLst>
                              <a:gs pos="0">
                                <a:schemeClr val="accent1">
                                  <a:tint val="40000"/>
                                  <a:satMod val="250000"/>
                                </a:schemeClr>
                              </a:gs>
                              <a:gs pos="9000">
                                <a:schemeClr val="accent1">
                                  <a:tint val="52000"/>
                                  <a:satMod val="300000"/>
                                </a:schemeClr>
                              </a:gs>
                              <a:gs pos="50000">
                                <a:schemeClr val="accent1">
                                  <a:shade val="20000"/>
                                  <a:satMod val="300000"/>
                                </a:schemeClr>
                              </a:gs>
                              <a:gs pos="79000">
                                <a:schemeClr val="accent1">
                                  <a:tint val="52000"/>
                                  <a:satMod val="300000"/>
                                </a:schemeClr>
                              </a:gs>
                              <a:gs pos="100000">
                                <a:schemeClr val="accent1">
                                  <a:tint val="40000"/>
                                  <a:satMod val="250000"/>
                                </a:schemeClr>
                              </a:gs>
                            </a:gsLst>
                            <a:lin ang="5400000"/>
                          </a:gradFill>
                          <a:effectLst/>
                        </a:rPr>
                        <a:t>最大类数</a:t>
                      </a:r>
                      <a:endParaRPr lang="zh-CN" altLang="en-US" sz="1800" b="1" i="0" u="none" strike="noStrike" cap="none" spc="0">
                        <a:ln w="10541" cmpd="sng">
                          <a:solidFill>
                            <a:schemeClr val="accent1">
                              <a:shade val="88000"/>
                              <a:satMod val="110000"/>
                            </a:schemeClr>
                          </a:solidFill>
                          <a:prstDash val="solid"/>
                        </a:ln>
                        <a:gradFill>
                          <a:gsLst>
                            <a:gs pos="0">
                              <a:schemeClr val="accent1">
                                <a:tint val="40000"/>
                                <a:satMod val="250000"/>
                              </a:schemeClr>
                            </a:gs>
                            <a:gs pos="9000">
                              <a:schemeClr val="accent1">
                                <a:tint val="52000"/>
                                <a:satMod val="300000"/>
                              </a:schemeClr>
                            </a:gs>
                            <a:gs pos="50000">
                              <a:schemeClr val="accent1">
                                <a:shade val="20000"/>
                                <a:satMod val="300000"/>
                              </a:schemeClr>
                            </a:gs>
                            <a:gs pos="79000">
                              <a:schemeClr val="accent1">
                                <a:tint val="52000"/>
                                <a:satMod val="300000"/>
                              </a:schemeClr>
                            </a:gs>
                            <a:gs pos="100000">
                              <a:schemeClr val="accent1">
                                <a:tint val="40000"/>
                                <a:satMod val="250000"/>
                              </a:schemeClr>
                            </a:gs>
                          </a:gsLst>
                          <a:lin ang="5400000"/>
                        </a:gradFill>
                        <a:effectLst/>
                        <a:latin typeface="宋体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zh-CN" altLang="en-US" sz="1800" b="1" u="none" strike="noStrike" cap="none" spc="0">
                          <a:ln w="10541" cmpd="sng">
                            <a:solidFill>
                              <a:schemeClr val="accent1">
                                <a:shade val="88000"/>
                                <a:satMod val="110000"/>
                              </a:schemeClr>
                            </a:solidFill>
                            <a:prstDash val="solid"/>
                          </a:ln>
                          <a:gradFill>
                            <a:gsLst>
                              <a:gs pos="0">
                                <a:schemeClr val="accent1">
                                  <a:tint val="40000"/>
                                  <a:satMod val="250000"/>
                                </a:schemeClr>
                              </a:gs>
                              <a:gs pos="9000">
                                <a:schemeClr val="accent1">
                                  <a:tint val="52000"/>
                                  <a:satMod val="300000"/>
                                </a:schemeClr>
                              </a:gs>
                              <a:gs pos="50000">
                                <a:schemeClr val="accent1">
                                  <a:shade val="20000"/>
                                  <a:satMod val="300000"/>
                                </a:schemeClr>
                              </a:gs>
                              <a:gs pos="79000">
                                <a:schemeClr val="accent1">
                                  <a:tint val="52000"/>
                                  <a:satMod val="300000"/>
                                </a:schemeClr>
                              </a:gs>
                              <a:gs pos="100000">
                                <a:schemeClr val="accent1">
                                  <a:tint val="40000"/>
                                  <a:satMod val="250000"/>
                                </a:schemeClr>
                              </a:gs>
                            </a:gsLst>
                            <a:lin ang="5400000"/>
                          </a:gradFill>
                          <a:effectLst/>
                        </a:rPr>
                        <a:t>实际类数</a:t>
                      </a:r>
                      <a:endParaRPr lang="zh-CN" altLang="en-US" sz="1800" b="1" i="0" u="none" strike="noStrike" cap="none" spc="0">
                        <a:ln w="10541" cmpd="sng">
                          <a:solidFill>
                            <a:schemeClr val="accent1">
                              <a:shade val="88000"/>
                              <a:satMod val="110000"/>
                            </a:schemeClr>
                          </a:solidFill>
                          <a:prstDash val="solid"/>
                        </a:ln>
                        <a:gradFill>
                          <a:gsLst>
                            <a:gs pos="0">
                              <a:schemeClr val="accent1">
                                <a:tint val="40000"/>
                                <a:satMod val="250000"/>
                              </a:schemeClr>
                            </a:gs>
                            <a:gs pos="9000">
                              <a:schemeClr val="accent1">
                                <a:tint val="52000"/>
                                <a:satMod val="300000"/>
                              </a:schemeClr>
                            </a:gs>
                            <a:gs pos="50000">
                              <a:schemeClr val="accent1">
                                <a:shade val="20000"/>
                                <a:satMod val="300000"/>
                              </a:schemeClr>
                            </a:gs>
                            <a:gs pos="79000">
                              <a:schemeClr val="accent1">
                                <a:tint val="52000"/>
                                <a:satMod val="300000"/>
                              </a:schemeClr>
                            </a:gs>
                            <a:gs pos="100000">
                              <a:schemeClr val="accent1">
                                <a:tint val="40000"/>
                                <a:satMod val="250000"/>
                              </a:schemeClr>
                            </a:gs>
                          </a:gsLst>
                          <a:lin ang="5400000"/>
                        </a:gradFill>
                        <a:effectLst/>
                        <a:latin typeface="宋体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zh-CN" altLang="en-US" sz="1800" b="1" u="none" strike="noStrike" cap="none" spc="0">
                          <a:ln w="10541" cmpd="sng">
                            <a:solidFill>
                              <a:schemeClr val="accent1">
                                <a:shade val="88000"/>
                                <a:satMod val="110000"/>
                              </a:schemeClr>
                            </a:solidFill>
                            <a:prstDash val="solid"/>
                          </a:ln>
                          <a:gradFill>
                            <a:gsLst>
                              <a:gs pos="0">
                                <a:schemeClr val="accent1">
                                  <a:tint val="40000"/>
                                  <a:satMod val="250000"/>
                                </a:schemeClr>
                              </a:gs>
                              <a:gs pos="9000">
                                <a:schemeClr val="accent1">
                                  <a:tint val="52000"/>
                                  <a:satMod val="300000"/>
                                </a:schemeClr>
                              </a:gs>
                              <a:gs pos="50000">
                                <a:schemeClr val="accent1">
                                  <a:shade val="20000"/>
                                  <a:satMod val="300000"/>
                                </a:schemeClr>
                              </a:gs>
                              <a:gs pos="79000">
                                <a:schemeClr val="accent1">
                                  <a:tint val="52000"/>
                                  <a:satMod val="300000"/>
                                </a:schemeClr>
                              </a:gs>
                              <a:gs pos="100000">
                                <a:schemeClr val="accent1">
                                  <a:tint val="40000"/>
                                  <a:satMod val="250000"/>
                                </a:schemeClr>
                              </a:gs>
                            </a:gsLst>
                            <a:lin ang="5400000"/>
                          </a:gradFill>
                          <a:effectLst/>
                        </a:rPr>
                        <a:t>时间</a:t>
                      </a:r>
                      <a:r>
                        <a:rPr lang="en-US" altLang="zh-CN" sz="1800" b="1" u="none" strike="noStrike" cap="none" spc="0">
                          <a:ln w="10541" cmpd="sng">
                            <a:solidFill>
                              <a:schemeClr val="accent1">
                                <a:shade val="88000"/>
                                <a:satMod val="110000"/>
                              </a:schemeClr>
                            </a:solidFill>
                            <a:prstDash val="solid"/>
                          </a:ln>
                          <a:gradFill>
                            <a:gsLst>
                              <a:gs pos="0">
                                <a:schemeClr val="accent1">
                                  <a:tint val="40000"/>
                                  <a:satMod val="250000"/>
                                </a:schemeClr>
                              </a:gs>
                              <a:gs pos="9000">
                                <a:schemeClr val="accent1">
                                  <a:tint val="52000"/>
                                  <a:satMod val="300000"/>
                                </a:schemeClr>
                              </a:gs>
                              <a:gs pos="50000">
                                <a:schemeClr val="accent1">
                                  <a:shade val="20000"/>
                                  <a:satMod val="300000"/>
                                </a:schemeClr>
                              </a:gs>
                              <a:gs pos="79000">
                                <a:schemeClr val="accent1">
                                  <a:tint val="52000"/>
                                  <a:satMod val="300000"/>
                                </a:schemeClr>
                              </a:gs>
                              <a:gs pos="100000">
                                <a:schemeClr val="accent1">
                                  <a:tint val="40000"/>
                                  <a:satMod val="250000"/>
                                </a:schemeClr>
                              </a:gs>
                            </a:gsLst>
                            <a:lin ang="5400000"/>
                          </a:gradFill>
                          <a:effectLst/>
                        </a:rPr>
                        <a:t>(</a:t>
                      </a:r>
                      <a:r>
                        <a:rPr lang="zh-CN" altLang="en-US" sz="1800" b="1" u="none" strike="noStrike" cap="none" spc="0">
                          <a:ln w="10541" cmpd="sng">
                            <a:solidFill>
                              <a:schemeClr val="accent1">
                                <a:shade val="88000"/>
                                <a:satMod val="110000"/>
                              </a:schemeClr>
                            </a:solidFill>
                            <a:prstDash val="solid"/>
                          </a:ln>
                          <a:gradFill>
                            <a:gsLst>
                              <a:gs pos="0">
                                <a:schemeClr val="accent1">
                                  <a:tint val="40000"/>
                                  <a:satMod val="250000"/>
                                </a:schemeClr>
                              </a:gs>
                              <a:gs pos="9000">
                                <a:schemeClr val="accent1">
                                  <a:tint val="52000"/>
                                  <a:satMod val="300000"/>
                                </a:schemeClr>
                              </a:gs>
                              <a:gs pos="50000">
                                <a:schemeClr val="accent1">
                                  <a:shade val="20000"/>
                                  <a:satMod val="300000"/>
                                </a:schemeClr>
                              </a:gs>
                              <a:gs pos="79000">
                                <a:schemeClr val="accent1">
                                  <a:tint val="52000"/>
                                  <a:satMod val="300000"/>
                                </a:schemeClr>
                              </a:gs>
                              <a:gs pos="100000">
                                <a:schemeClr val="accent1">
                                  <a:tint val="40000"/>
                                  <a:satMod val="250000"/>
                                </a:schemeClr>
                              </a:gs>
                            </a:gsLst>
                            <a:lin ang="5400000"/>
                          </a:gradFill>
                          <a:effectLst/>
                        </a:rPr>
                        <a:t>秒</a:t>
                      </a:r>
                      <a:r>
                        <a:rPr lang="en-US" altLang="zh-CN" sz="1800" b="1" u="none" strike="noStrike" cap="none" spc="0">
                          <a:ln w="10541" cmpd="sng">
                            <a:solidFill>
                              <a:schemeClr val="accent1">
                                <a:shade val="88000"/>
                                <a:satMod val="110000"/>
                              </a:schemeClr>
                            </a:solidFill>
                            <a:prstDash val="solid"/>
                          </a:ln>
                          <a:gradFill>
                            <a:gsLst>
                              <a:gs pos="0">
                                <a:schemeClr val="accent1">
                                  <a:tint val="40000"/>
                                  <a:satMod val="250000"/>
                                </a:schemeClr>
                              </a:gs>
                              <a:gs pos="9000">
                                <a:schemeClr val="accent1">
                                  <a:tint val="52000"/>
                                  <a:satMod val="300000"/>
                                </a:schemeClr>
                              </a:gs>
                              <a:gs pos="50000">
                                <a:schemeClr val="accent1">
                                  <a:shade val="20000"/>
                                  <a:satMod val="300000"/>
                                </a:schemeClr>
                              </a:gs>
                              <a:gs pos="79000">
                                <a:schemeClr val="accent1">
                                  <a:tint val="52000"/>
                                  <a:satMod val="300000"/>
                                </a:schemeClr>
                              </a:gs>
                              <a:gs pos="100000">
                                <a:schemeClr val="accent1">
                                  <a:tint val="40000"/>
                                  <a:satMod val="250000"/>
                                </a:schemeClr>
                              </a:gs>
                            </a:gsLst>
                            <a:lin ang="5400000"/>
                          </a:gradFill>
                          <a:effectLst/>
                        </a:rPr>
                        <a:t>)</a:t>
                      </a:r>
                      <a:endParaRPr lang="zh-CN" altLang="en-US" sz="1800" b="1" i="0" u="none" strike="noStrike" cap="none" spc="0">
                        <a:ln w="10541" cmpd="sng">
                          <a:solidFill>
                            <a:schemeClr val="accent1">
                              <a:shade val="88000"/>
                              <a:satMod val="110000"/>
                            </a:schemeClr>
                          </a:solidFill>
                          <a:prstDash val="solid"/>
                        </a:ln>
                        <a:gradFill>
                          <a:gsLst>
                            <a:gs pos="0">
                              <a:schemeClr val="accent1">
                                <a:tint val="40000"/>
                                <a:satMod val="250000"/>
                              </a:schemeClr>
                            </a:gs>
                            <a:gs pos="9000">
                              <a:schemeClr val="accent1">
                                <a:tint val="52000"/>
                                <a:satMod val="300000"/>
                              </a:schemeClr>
                            </a:gs>
                            <a:gs pos="50000">
                              <a:schemeClr val="accent1">
                                <a:shade val="20000"/>
                                <a:satMod val="300000"/>
                              </a:schemeClr>
                            </a:gs>
                            <a:gs pos="79000">
                              <a:schemeClr val="accent1">
                                <a:tint val="52000"/>
                                <a:satMod val="300000"/>
                              </a:schemeClr>
                            </a:gs>
                            <a:gs pos="100000">
                              <a:schemeClr val="accent1">
                                <a:tint val="40000"/>
                                <a:satMod val="250000"/>
                              </a:schemeClr>
                            </a:gs>
                          </a:gsLst>
                          <a:lin ang="5400000"/>
                        </a:gradFill>
                        <a:effectLst/>
                        <a:latin typeface="Arial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zh-CN" altLang="en-US" sz="1800" b="1" u="none" strike="noStrike" cap="none" spc="0">
                          <a:ln w="10541" cmpd="sng">
                            <a:solidFill>
                              <a:schemeClr val="accent1">
                                <a:shade val="88000"/>
                                <a:satMod val="110000"/>
                              </a:schemeClr>
                            </a:solidFill>
                            <a:prstDash val="solid"/>
                          </a:ln>
                          <a:gradFill>
                            <a:gsLst>
                              <a:gs pos="0">
                                <a:schemeClr val="accent1">
                                  <a:tint val="40000"/>
                                  <a:satMod val="250000"/>
                                </a:schemeClr>
                              </a:gs>
                              <a:gs pos="9000">
                                <a:schemeClr val="accent1">
                                  <a:tint val="52000"/>
                                  <a:satMod val="300000"/>
                                </a:schemeClr>
                              </a:gs>
                              <a:gs pos="50000">
                                <a:schemeClr val="accent1">
                                  <a:shade val="20000"/>
                                  <a:satMod val="300000"/>
                                </a:schemeClr>
                              </a:gs>
                              <a:gs pos="79000">
                                <a:schemeClr val="accent1">
                                  <a:tint val="52000"/>
                                  <a:satMod val="300000"/>
                                </a:schemeClr>
                              </a:gs>
                              <a:gs pos="100000">
                                <a:schemeClr val="accent1">
                                  <a:tint val="40000"/>
                                  <a:satMod val="250000"/>
                                </a:schemeClr>
                              </a:gs>
                            </a:gsLst>
                            <a:lin ang="5400000"/>
                          </a:gradFill>
                          <a:effectLst/>
                        </a:rPr>
                        <a:t>预处理</a:t>
                      </a:r>
                      <a:r>
                        <a:rPr lang="en-US" altLang="zh-CN" sz="1800" b="1" u="none" strike="noStrike" cap="none" spc="0">
                          <a:ln w="10541" cmpd="sng">
                            <a:solidFill>
                              <a:schemeClr val="accent1">
                                <a:shade val="88000"/>
                                <a:satMod val="110000"/>
                              </a:schemeClr>
                            </a:solidFill>
                            <a:prstDash val="solid"/>
                          </a:ln>
                          <a:gradFill>
                            <a:gsLst>
                              <a:gs pos="0">
                                <a:schemeClr val="accent1">
                                  <a:tint val="40000"/>
                                  <a:satMod val="250000"/>
                                </a:schemeClr>
                              </a:gs>
                              <a:gs pos="9000">
                                <a:schemeClr val="accent1">
                                  <a:tint val="52000"/>
                                  <a:satMod val="300000"/>
                                </a:schemeClr>
                              </a:gs>
                              <a:gs pos="50000">
                                <a:schemeClr val="accent1">
                                  <a:shade val="20000"/>
                                  <a:satMod val="300000"/>
                                </a:schemeClr>
                              </a:gs>
                              <a:gs pos="79000">
                                <a:schemeClr val="accent1">
                                  <a:tint val="52000"/>
                                  <a:satMod val="300000"/>
                                </a:schemeClr>
                              </a:gs>
                              <a:gs pos="100000">
                                <a:schemeClr val="accent1">
                                  <a:tint val="40000"/>
                                  <a:satMod val="250000"/>
                                </a:schemeClr>
                              </a:gs>
                            </a:gsLst>
                            <a:lin ang="5400000"/>
                          </a:gradFill>
                          <a:effectLst/>
                        </a:rPr>
                        <a:t>(</a:t>
                      </a:r>
                      <a:r>
                        <a:rPr lang="zh-CN" altLang="en-US" sz="1800" b="1" u="none" strike="noStrike" cap="none" spc="0">
                          <a:ln w="10541" cmpd="sng">
                            <a:solidFill>
                              <a:schemeClr val="accent1">
                                <a:shade val="88000"/>
                                <a:satMod val="110000"/>
                              </a:schemeClr>
                            </a:solidFill>
                            <a:prstDash val="solid"/>
                          </a:ln>
                          <a:gradFill>
                            <a:gsLst>
                              <a:gs pos="0">
                                <a:schemeClr val="accent1">
                                  <a:tint val="40000"/>
                                  <a:satMod val="250000"/>
                                </a:schemeClr>
                              </a:gs>
                              <a:gs pos="9000">
                                <a:schemeClr val="accent1">
                                  <a:tint val="52000"/>
                                  <a:satMod val="300000"/>
                                </a:schemeClr>
                              </a:gs>
                              <a:gs pos="50000">
                                <a:schemeClr val="accent1">
                                  <a:shade val="20000"/>
                                  <a:satMod val="300000"/>
                                </a:schemeClr>
                              </a:gs>
                              <a:gs pos="79000">
                                <a:schemeClr val="accent1">
                                  <a:tint val="52000"/>
                                  <a:satMod val="300000"/>
                                </a:schemeClr>
                              </a:gs>
                              <a:gs pos="100000">
                                <a:schemeClr val="accent1">
                                  <a:tint val="40000"/>
                                  <a:satMod val="250000"/>
                                </a:schemeClr>
                              </a:gs>
                            </a:gsLst>
                            <a:lin ang="5400000"/>
                          </a:gradFill>
                          <a:effectLst/>
                        </a:rPr>
                        <a:t>秒</a:t>
                      </a:r>
                      <a:r>
                        <a:rPr lang="en-US" altLang="zh-CN" sz="1800" b="1" u="none" strike="noStrike" cap="none" spc="0">
                          <a:ln w="10541" cmpd="sng">
                            <a:solidFill>
                              <a:schemeClr val="accent1">
                                <a:shade val="88000"/>
                                <a:satMod val="110000"/>
                              </a:schemeClr>
                            </a:solidFill>
                            <a:prstDash val="solid"/>
                          </a:ln>
                          <a:gradFill>
                            <a:gsLst>
                              <a:gs pos="0">
                                <a:schemeClr val="accent1">
                                  <a:tint val="40000"/>
                                  <a:satMod val="250000"/>
                                </a:schemeClr>
                              </a:gs>
                              <a:gs pos="9000">
                                <a:schemeClr val="accent1">
                                  <a:tint val="52000"/>
                                  <a:satMod val="300000"/>
                                </a:schemeClr>
                              </a:gs>
                              <a:gs pos="50000">
                                <a:schemeClr val="accent1">
                                  <a:shade val="20000"/>
                                  <a:satMod val="300000"/>
                                </a:schemeClr>
                              </a:gs>
                              <a:gs pos="79000">
                                <a:schemeClr val="accent1">
                                  <a:tint val="52000"/>
                                  <a:satMod val="300000"/>
                                </a:schemeClr>
                              </a:gs>
                              <a:gs pos="100000">
                                <a:schemeClr val="accent1">
                                  <a:tint val="40000"/>
                                  <a:satMod val="250000"/>
                                </a:schemeClr>
                              </a:gs>
                            </a:gsLst>
                            <a:lin ang="5400000"/>
                          </a:gradFill>
                          <a:effectLst/>
                        </a:rPr>
                        <a:t>)</a:t>
                      </a:r>
                      <a:endParaRPr lang="zh-CN" altLang="en-US" sz="1800" b="1" i="0" u="none" strike="noStrike" cap="none" spc="0">
                        <a:ln w="10541" cmpd="sng">
                          <a:solidFill>
                            <a:schemeClr val="accent1">
                              <a:shade val="88000"/>
                              <a:satMod val="110000"/>
                            </a:schemeClr>
                          </a:solidFill>
                          <a:prstDash val="solid"/>
                        </a:ln>
                        <a:gradFill>
                          <a:gsLst>
                            <a:gs pos="0">
                              <a:schemeClr val="accent1">
                                <a:tint val="40000"/>
                                <a:satMod val="250000"/>
                              </a:schemeClr>
                            </a:gs>
                            <a:gs pos="9000">
                              <a:schemeClr val="accent1">
                                <a:tint val="52000"/>
                                <a:satMod val="300000"/>
                              </a:schemeClr>
                            </a:gs>
                            <a:gs pos="50000">
                              <a:schemeClr val="accent1">
                                <a:shade val="20000"/>
                                <a:satMod val="300000"/>
                              </a:schemeClr>
                            </a:gs>
                            <a:gs pos="79000">
                              <a:schemeClr val="accent1">
                                <a:tint val="52000"/>
                                <a:satMod val="300000"/>
                              </a:schemeClr>
                            </a:gs>
                            <a:gs pos="100000">
                              <a:schemeClr val="accent1">
                                <a:tint val="40000"/>
                                <a:satMod val="250000"/>
                              </a:schemeClr>
                            </a:gs>
                          </a:gsLst>
                          <a:lin ang="5400000"/>
                        </a:gradFill>
                        <a:effectLst/>
                        <a:latin typeface="Arial"/>
                      </a:endParaRPr>
                    </a:p>
                  </a:txBody>
                  <a:tcPr marL="9525" marR="9525" marT="9525" marB="0" anchor="b"/>
                </a:tc>
              </a:tr>
              <a:tr h="386384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CN" sz="1800" b="1" u="none" strike="noStrike" cap="none" spc="0">
                          <a:ln w="10541" cmpd="sng">
                            <a:solidFill>
                              <a:schemeClr val="accent1">
                                <a:shade val="88000"/>
                                <a:satMod val="110000"/>
                              </a:schemeClr>
                            </a:solidFill>
                            <a:prstDash val="solid"/>
                          </a:ln>
                          <a:gradFill>
                            <a:gsLst>
                              <a:gs pos="0">
                                <a:schemeClr val="accent1">
                                  <a:tint val="40000"/>
                                  <a:satMod val="250000"/>
                                </a:schemeClr>
                              </a:gs>
                              <a:gs pos="9000">
                                <a:schemeClr val="accent1">
                                  <a:tint val="52000"/>
                                  <a:satMod val="300000"/>
                                </a:schemeClr>
                              </a:gs>
                              <a:gs pos="50000">
                                <a:schemeClr val="accent1">
                                  <a:shade val="20000"/>
                                  <a:satMod val="300000"/>
                                </a:schemeClr>
                              </a:gs>
                              <a:gs pos="79000">
                                <a:schemeClr val="accent1">
                                  <a:tint val="52000"/>
                                  <a:satMod val="300000"/>
                                </a:schemeClr>
                              </a:gs>
                              <a:gs pos="100000">
                                <a:schemeClr val="accent1">
                                  <a:tint val="40000"/>
                                  <a:satMod val="250000"/>
                                </a:schemeClr>
                              </a:gs>
                            </a:gsLst>
                            <a:lin ang="5400000"/>
                          </a:gradFill>
                          <a:effectLst/>
                        </a:rPr>
                        <a:t>178,637</a:t>
                      </a:r>
                      <a:endParaRPr lang="en-US" altLang="zh-CN" sz="1800" b="1" i="0" u="none" strike="noStrike" cap="none" spc="0">
                        <a:ln w="10541" cmpd="sng">
                          <a:solidFill>
                            <a:schemeClr val="accent1">
                              <a:shade val="88000"/>
                              <a:satMod val="110000"/>
                            </a:schemeClr>
                          </a:solidFill>
                          <a:prstDash val="solid"/>
                        </a:ln>
                        <a:gradFill>
                          <a:gsLst>
                            <a:gs pos="0">
                              <a:schemeClr val="accent1">
                                <a:tint val="40000"/>
                                <a:satMod val="250000"/>
                              </a:schemeClr>
                            </a:gs>
                            <a:gs pos="9000">
                              <a:schemeClr val="accent1">
                                <a:tint val="52000"/>
                                <a:satMod val="300000"/>
                              </a:schemeClr>
                            </a:gs>
                            <a:gs pos="50000">
                              <a:schemeClr val="accent1">
                                <a:shade val="20000"/>
                                <a:satMod val="300000"/>
                              </a:schemeClr>
                            </a:gs>
                            <a:gs pos="79000">
                              <a:schemeClr val="accent1">
                                <a:tint val="52000"/>
                                <a:satMod val="300000"/>
                              </a:schemeClr>
                            </a:gs>
                            <a:gs pos="100000">
                              <a:schemeClr val="accent1">
                                <a:tint val="40000"/>
                                <a:satMod val="250000"/>
                              </a:schemeClr>
                            </a:gs>
                          </a:gsLst>
                          <a:lin ang="5400000"/>
                        </a:gradFill>
                        <a:effectLst/>
                        <a:latin typeface="宋体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CN" sz="1800" b="1" u="none" strike="noStrike" cap="none" spc="0">
                          <a:ln w="10541" cmpd="sng">
                            <a:solidFill>
                              <a:schemeClr val="accent1">
                                <a:shade val="88000"/>
                                <a:satMod val="110000"/>
                              </a:schemeClr>
                            </a:solidFill>
                            <a:prstDash val="solid"/>
                          </a:ln>
                          <a:gradFill>
                            <a:gsLst>
                              <a:gs pos="0">
                                <a:schemeClr val="accent1">
                                  <a:tint val="40000"/>
                                  <a:satMod val="250000"/>
                                </a:schemeClr>
                              </a:gs>
                              <a:gs pos="9000">
                                <a:schemeClr val="accent1">
                                  <a:tint val="52000"/>
                                  <a:satMod val="300000"/>
                                </a:schemeClr>
                              </a:gs>
                              <a:gs pos="50000">
                                <a:schemeClr val="accent1">
                                  <a:shade val="20000"/>
                                  <a:satMod val="300000"/>
                                </a:schemeClr>
                              </a:gs>
                              <a:gs pos="79000">
                                <a:schemeClr val="accent1">
                                  <a:tint val="52000"/>
                                  <a:satMod val="300000"/>
                                </a:schemeClr>
                              </a:gs>
                              <a:gs pos="100000">
                                <a:schemeClr val="accent1">
                                  <a:tint val="40000"/>
                                  <a:satMod val="250000"/>
                                </a:schemeClr>
                              </a:gs>
                            </a:gsLst>
                            <a:lin ang="5400000"/>
                          </a:gradFill>
                          <a:effectLst/>
                        </a:rPr>
                        <a:t>250</a:t>
                      </a:r>
                      <a:endParaRPr lang="en-US" altLang="zh-CN" sz="1800" b="1" i="0" u="none" strike="noStrike" cap="none" spc="0">
                        <a:ln w="10541" cmpd="sng">
                          <a:solidFill>
                            <a:schemeClr val="accent1">
                              <a:shade val="88000"/>
                              <a:satMod val="110000"/>
                            </a:schemeClr>
                          </a:solidFill>
                          <a:prstDash val="solid"/>
                        </a:ln>
                        <a:gradFill>
                          <a:gsLst>
                            <a:gs pos="0">
                              <a:schemeClr val="accent1">
                                <a:tint val="40000"/>
                                <a:satMod val="250000"/>
                              </a:schemeClr>
                            </a:gs>
                            <a:gs pos="9000">
                              <a:schemeClr val="accent1">
                                <a:tint val="52000"/>
                                <a:satMod val="300000"/>
                              </a:schemeClr>
                            </a:gs>
                            <a:gs pos="50000">
                              <a:schemeClr val="accent1">
                                <a:shade val="20000"/>
                                <a:satMod val="300000"/>
                              </a:schemeClr>
                            </a:gs>
                            <a:gs pos="79000">
                              <a:schemeClr val="accent1">
                                <a:tint val="52000"/>
                                <a:satMod val="300000"/>
                              </a:schemeClr>
                            </a:gs>
                            <a:gs pos="100000">
                              <a:schemeClr val="accent1">
                                <a:tint val="40000"/>
                                <a:satMod val="250000"/>
                              </a:schemeClr>
                            </a:gs>
                          </a:gsLst>
                          <a:lin ang="5400000"/>
                        </a:gradFill>
                        <a:effectLst/>
                        <a:latin typeface="宋体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CN" sz="1800" b="1" u="none" strike="noStrike" cap="none" spc="0">
                          <a:ln w="10541" cmpd="sng">
                            <a:solidFill>
                              <a:schemeClr val="accent1">
                                <a:shade val="88000"/>
                                <a:satMod val="110000"/>
                              </a:schemeClr>
                            </a:solidFill>
                            <a:prstDash val="solid"/>
                          </a:ln>
                          <a:gradFill>
                            <a:gsLst>
                              <a:gs pos="0">
                                <a:schemeClr val="accent1">
                                  <a:tint val="40000"/>
                                  <a:satMod val="250000"/>
                                </a:schemeClr>
                              </a:gs>
                              <a:gs pos="9000">
                                <a:schemeClr val="accent1">
                                  <a:tint val="52000"/>
                                  <a:satMod val="300000"/>
                                </a:schemeClr>
                              </a:gs>
                              <a:gs pos="50000">
                                <a:schemeClr val="accent1">
                                  <a:shade val="20000"/>
                                  <a:satMod val="300000"/>
                                </a:schemeClr>
                              </a:gs>
                              <a:gs pos="79000">
                                <a:schemeClr val="accent1">
                                  <a:tint val="52000"/>
                                  <a:satMod val="300000"/>
                                </a:schemeClr>
                              </a:gs>
                              <a:gs pos="100000">
                                <a:schemeClr val="accent1">
                                  <a:tint val="40000"/>
                                  <a:satMod val="250000"/>
                                </a:schemeClr>
                              </a:gs>
                            </a:gsLst>
                            <a:lin ang="5400000"/>
                          </a:gradFill>
                          <a:effectLst/>
                        </a:rPr>
                        <a:t>185</a:t>
                      </a:r>
                      <a:endParaRPr lang="en-US" altLang="zh-CN" sz="1800" b="1" i="0" u="none" strike="noStrike" cap="none" spc="0">
                        <a:ln w="10541" cmpd="sng">
                          <a:solidFill>
                            <a:schemeClr val="accent1">
                              <a:shade val="88000"/>
                              <a:satMod val="110000"/>
                            </a:schemeClr>
                          </a:solidFill>
                          <a:prstDash val="solid"/>
                        </a:ln>
                        <a:gradFill>
                          <a:gsLst>
                            <a:gs pos="0">
                              <a:schemeClr val="accent1">
                                <a:tint val="40000"/>
                                <a:satMod val="250000"/>
                              </a:schemeClr>
                            </a:gs>
                            <a:gs pos="9000">
                              <a:schemeClr val="accent1">
                                <a:tint val="52000"/>
                                <a:satMod val="300000"/>
                              </a:schemeClr>
                            </a:gs>
                            <a:gs pos="50000">
                              <a:schemeClr val="accent1">
                                <a:shade val="20000"/>
                                <a:satMod val="300000"/>
                              </a:schemeClr>
                            </a:gs>
                            <a:gs pos="79000">
                              <a:schemeClr val="accent1">
                                <a:tint val="52000"/>
                                <a:satMod val="300000"/>
                              </a:schemeClr>
                            </a:gs>
                            <a:gs pos="100000">
                              <a:schemeClr val="accent1">
                                <a:tint val="40000"/>
                                <a:satMod val="250000"/>
                              </a:schemeClr>
                            </a:gs>
                          </a:gsLst>
                          <a:lin ang="5400000"/>
                        </a:gradFill>
                        <a:effectLst/>
                        <a:latin typeface="宋体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CN" sz="1800" b="1" u="none" strike="noStrike" cap="none" spc="0">
                          <a:ln w="10541" cmpd="sng">
                            <a:solidFill>
                              <a:schemeClr val="accent1">
                                <a:shade val="88000"/>
                                <a:satMod val="110000"/>
                              </a:schemeClr>
                            </a:solidFill>
                            <a:prstDash val="solid"/>
                          </a:ln>
                          <a:gradFill>
                            <a:gsLst>
                              <a:gs pos="0">
                                <a:schemeClr val="accent1">
                                  <a:tint val="40000"/>
                                  <a:satMod val="250000"/>
                                </a:schemeClr>
                              </a:gs>
                              <a:gs pos="9000">
                                <a:schemeClr val="accent1">
                                  <a:tint val="52000"/>
                                  <a:satMod val="300000"/>
                                </a:schemeClr>
                              </a:gs>
                              <a:gs pos="50000">
                                <a:schemeClr val="accent1">
                                  <a:shade val="20000"/>
                                  <a:satMod val="300000"/>
                                </a:schemeClr>
                              </a:gs>
                              <a:gs pos="79000">
                                <a:schemeClr val="accent1">
                                  <a:tint val="52000"/>
                                  <a:satMod val="300000"/>
                                </a:schemeClr>
                              </a:gs>
                              <a:gs pos="100000">
                                <a:schemeClr val="accent1">
                                  <a:tint val="40000"/>
                                  <a:satMod val="250000"/>
                                </a:schemeClr>
                              </a:gs>
                            </a:gsLst>
                            <a:lin ang="5400000"/>
                          </a:gradFill>
                          <a:effectLst/>
                        </a:rPr>
                        <a:t>5.99</a:t>
                      </a:r>
                      <a:endParaRPr lang="en-US" altLang="zh-CN" sz="1800" b="1" i="0" u="none" strike="noStrike" cap="none" spc="0">
                        <a:ln w="10541" cmpd="sng">
                          <a:solidFill>
                            <a:schemeClr val="accent1">
                              <a:shade val="88000"/>
                              <a:satMod val="110000"/>
                            </a:schemeClr>
                          </a:solidFill>
                          <a:prstDash val="solid"/>
                        </a:ln>
                        <a:gradFill>
                          <a:gsLst>
                            <a:gs pos="0">
                              <a:schemeClr val="accent1">
                                <a:tint val="40000"/>
                                <a:satMod val="250000"/>
                              </a:schemeClr>
                            </a:gs>
                            <a:gs pos="9000">
                              <a:schemeClr val="accent1">
                                <a:tint val="52000"/>
                                <a:satMod val="300000"/>
                              </a:schemeClr>
                            </a:gs>
                            <a:gs pos="50000">
                              <a:schemeClr val="accent1">
                                <a:shade val="20000"/>
                                <a:satMod val="300000"/>
                              </a:schemeClr>
                            </a:gs>
                            <a:gs pos="79000">
                              <a:schemeClr val="accent1">
                                <a:tint val="52000"/>
                                <a:satMod val="300000"/>
                              </a:schemeClr>
                            </a:gs>
                            <a:gs pos="100000">
                              <a:schemeClr val="accent1">
                                <a:tint val="40000"/>
                                <a:satMod val="250000"/>
                              </a:schemeClr>
                            </a:gs>
                          </a:gsLst>
                          <a:lin ang="5400000"/>
                        </a:gradFill>
                        <a:effectLst/>
                        <a:latin typeface="宋体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CN" sz="1800" b="1" u="none" strike="noStrike" cap="none" spc="0">
                          <a:ln w="10541" cmpd="sng">
                            <a:solidFill>
                              <a:schemeClr val="accent1">
                                <a:shade val="88000"/>
                                <a:satMod val="110000"/>
                              </a:schemeClr>
                            </a:solidFill>
                            <a:prstDash val="solid"/>
                          </a:ln>
                          <a:gradFill>
                            <a:gsLst>
                              <a:gs pos="0">
                                <a:schemeClr val="accent1">
                                  <a:tint val="40000"/>
                                  <a:satMod val="250000"/>
                                </a:schemeClr>
                              </a:gs>
                              <a:gs pos="9000">
                                <a:schemeClr val="accent1">
                                  <a:tint val="52000"/>
                                  <a:satMod val="300000"/>
                                </a:schemeClr>
                              </a:gs>
                              <a:gs pos="50000">
                                <a:schemeClr val="accent1">
                                  <a:shade val="20000"/>
                                  <a:satMod val="300000"/>
                                </a:schemeClr>
                              </a:gs>
                              <a:gs pos="79000">
                                <a:schemeClr val="accent1">
                                  <a:tint val="52000"/>
                                  <a:satMod val="300000"/>
                                </a:schemeClr>
                              </a:gs>
                              <a:gs pos="100000">
                                <a:schemeClr val="accent1">
                                  <a:tint val="40000"/>
                                  <a:satMod val="250000"/>
                                </a:schemeClr>
                              </a:gs>
                            </a:gsLst>
                            <a:lin ang="5400000"/>
                          </a:gradFill>
                          <a:effectLst/>
                        </a:rPr>
                        <a:t>3.95</a:t>
                      </a:r>
                      <a:endParaRPr lang="en-US" altLang="zh-CN" sz="1800" b="1" i="0" u="none" strike="noStrike" cap="none" spc="0">
                        <a:ln w="10541" cmpd="sng">
                          <a:solidFill>
                            <a:schemeClr val="accent1">
                              <a:shade val="88000"/>
                              <a:satMod val="110000"/>
                            </a:schemeClr>
                          </a:solidFill>
                          <a:prstDash val="solid"/>
                        </a:ln>
                        <a:gradFill>
                          <a:gsLst>
                            <a:gs pos="0">
                              <a:schemeClr val="accent1">
                                <a:tint val="40000"/>
                                <a:satMod val="250000"/>
                              </a:schemeClr>
                            </a:gs>
                            <a:gs pos="9000">
                              <a:schemeClr val="accent1">
                                <a:tint val="52000"/>
                                <a:satMod val="300000"/>
                              </a:schemeClr>
                            </a:gs>
                            <a:gs pos="50000">
                              <a:schemeClr val="accent1">
                                <a:shade val="20000"/>
                                <a:satMod val="300000"/>
                              </a:schemeClr>
                            </a:gs>
                            <a:gs pos="79000">
                              <a:schemeClr val="accent1">
                                <a:tint val="52000"/>
                                <a:satMod val="300000"/>
                              </a:schemeClr>
                            </a:gs>
                            <a:gs pos="100000">
                              <a:schemeClr val="accent1">
                                <a:tint val="40000"/>
                                <a:satMod val="250000"/>
                              </a:schemeClr>
                            </a:gs>
                          </a:gsLst>
                          <a:lin ang="5400000"/>
                        </a:gradFill>
                        <a:effectLst/>
                        <a:latin typeface="宋体"/>
                      </a:endParaRPr>
                    </a:p>
                  </a:txBody>
                  <a:tcPr marL="9525" marR="9525" marT="9525" marB="0" anchor="b"/>
                </a:tc>
              </a:tr>
              <a:tr h="386384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CN" sz="1800" b="1" u="none" strike="noStrike" cap="none" spc="0" dirty="0">
                          <a:ln w="10541" cmpd="sng">
                            <a:solidFill>
                              <a:schemeClr val="accent1">
                                <a:shade val="88000"/>
                                <a:satMod val="110000"/>
                              </a:schemeClr>
                            </a:solidFill>
                            <a:prstDash val="solid"/>
                          </a:ln>
                          <a:gradFill>
                            <a:gsLst>
                              <a:gs pos="0">
                                <a:schemeClr val="accent1">
                                  <a:tint val="40000"/>
                                  <a:satMod val="250000"/>
                                </a:schemeClr>
                              </a:gs>
                              <a:gs pos="9000">
                                <a:schemeClr val="accent1">
                                  <a:tint val="52000"/>
                                  <a:satMod val="300000"/>
                                </a:schemeClr>
                              </a:gs>
                              <a:gs pos="50000">
                                <a:schemeClr val="accent1">
                                  <a:shade val="20000"/>
                                  <a:satMod val="300000"/>
                                </a:schemeClr>
                              </a:gs>
                              <a:gs pos="79000">
                                <a:schemeClr val="accent1">
                                  <a:tint val="52000"/>
                                  <a:satMod val="300000"/>
                                </a:schemeClr>
                              </a:gs>
                              <a:gs pos="100000">
                                <a:schemeClr val="accent1">
                                  <a:tint val="40000"/>
                                  <a:satMod val="250000"/>
                                </a:schemeClr>
                              </a:gs>
                            </a:gsLst>
                            <a:lin ang="5400000"/>
                          </a:gradFill>
                          <a:effectLst/>
                        </a:rPr>
                        <a:t>178,637</a:t>
                      </a:r>
                      <a:endParaRPr lang="en-US" altLang="zh-CN" sz="1800" b="1" i="0" u="none" strike="noStrike" cap="none" spc="0" dirty="0">
                        <a:ln w="10541" cmpd="sng">
                          <a:solidFill>
                            <a:schemeClr val="accent1">
                              <a:shade val="88000"/>
                              <a:satMod val="110000"/>
                            </a:schemeClr>
                          </a:solidFill>
                          <a:prstDash val="solid"/>
                        </a:ln>
                        <a:gradFill>
                          <a:gsLst>
                            <a:gs pos="0">
                              <a:schemeClr val="accent1">
                                <a:tint val="40000"/>
                                <a:satMod val="250000"/>
                              </a:schemeClr>
                            </a:gs>
                            <a:gs pos="9000">
                              <a:schemeClr val="accent1">
                                <a:tint val="52000"/>
                                <a:satMod val="300000"/>
                              </a:schemeClr>
                            </a:gs>
                            <a:gs pos="50000">
                              <a:schemeClr val="accent1">
                                <a:shade val="20000"/>
                                <a:satMod val="300000"/>
                              </a:schemeClr>
                            </a:gs>
                            <a:gs pos="79000">
                              <a:schemeClr val="accent1">
                                <a:tint val="52000"/>
                                <a:satMod val="300000"/>
                              </a:schemeClr>
                            </a:gs>
                            <a:gs pos="100000">
                              <a:schemeClr val="accent1">
                                <a:tint val="40000"/>
                                <a:satMod val="250000"/>
                              </a:schemeClr>
                            </a:gs>
                          </a:gsLst>
                          <a:lin ang="5400000"/>
                        </a:gradFill>
                        <a:effectLst/>
                        <a:latin typeface="宋体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CN" sz="1800" b="1" u="none" strike="noStrike" cap="none" spc="0">
                          <a:ln w="10541" cmpd="sng">
                            <a:solidFill>
                              <a:schemeClr val="accent1">
                                <a:shade val="88000"/>
                                <a:satMod val="110000"/>
                              </a:schemeClr>
                            </a:solidFill>
                            <a:prstDash val="solid"/>
                          </a:ln>
                          <a:gradFill>
                            <a:gsLst>
                              <a:gs pos="0">
                                <a:schemeClr val="accent1">
                                  <a:tint val="40000"/>
                                  <a:satMod val="250000"/>
                                </a:schemeClr>
                              </a:gs>
                              <a:gs pos="9000">
                                <a:schemeClr val="accent1">
                                  <a:tint val="52000"/>
                                  <a:satMod val="300000"/>
                                </a:schemeClr>
                              </a:gs>
                              <a:gs pos="50000">
                                <a:schemeClr val="accent1">
                                  <a:shade val="20000"/>
                                  <a:satMod val="300000"/>
                                </a:schemeClr>
                              </a:gs>
                              <a:gs pos="79000">
                                <a:schemeClr val="accent1">
                                  <a:tint val="52000"/>
                                  <a:satMod val="300000"/>
                                </a:schemeClr>
                              </a:gs>
                              <a:gs pos="100000">
                                <a:schemeClr val="accent1">
                                  <a:tint val="40000"/>
                                  <a:satMod val="250000"/>
                                </a:schemeClr>
                              </a:gs>
                            </a:gsLst>
                            <a:lin ang="5400000"/>
                          </a:gradFill>
                          <a:effectLst/>
                        </a:rPr>
                        <a:t>120</a:t>
                      </a:r>
                      <a:endParaRPr lang="en-US" altLang="zh-CN" sz="1800" b="1" i="0" u="none" strike="noStrike" cap="none" spc="0">
                        <a:ln w="10541" cmpd="sng">
                          <a:solidFill>
                            <a:schemeClr val="accent1">
                              <a:shade val="88000"/>
                              <a:satMod val="110000"/>
                            </a:schemeClr>
                          </a:solidFill>
                          <a:prstDash val="solid"/>
                        </a:ln>
                        <a:gradFill>
                          <a:gsLst>
                            <a:gs pos="0">
                              <a:schemeClr val="accent1">
                                <a:tint val="40000"/>
                                <a:satMod val="250000"/>
                              </a:schemeClr>
                            </a:gs>
                            <a:gs pos="9000">
                              <a:schemeClr val="accent1">
                                <a:tint val="52000"/>
                                <a:satMod val="300000"/>
                              </a:schemeClr>
                            </a:gs>
                            <a:gs pos="50000">
                              <a:schemeClr val="accent1">
                                <a:shade val="20000"/>
                                <a:satMod val="300000"/>
                              </a:schemeClr>
                            </a:gs>
                            <a:gs pos="79000">
                              <a:schemeClr val="accent1">
                                <a:tint val="52000"/>
                                <a:satMod val="300000"/>
                              </a:schemeClr>
                            </a:gs>
                            <a:gs pos="100000">
                              <a:schemeClr val="accent1">
                                <a:tint val="40000"/>
                                <a:satMod val="250000"/>
                              </a:schemeClr>
                            </a:gs>
                          </a:gsLst>
                          <a:lin ang="5400000"/>
                        </a:gradFill>
                        <a:effectLst/>
                        <a:latin typeface="宋体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CN" sz="1800" b="1" u="none" strike="noStrike" cap="none" spc="0">
                          <a:ln w="10541" cmpd="sng">
                            <a:solidFill>
                              <a:schemeClr val="accent1">
                                <a:shade val="88000"/>
                                <a:satMod val="110000"/>
                              </a:schemeClr>
                            </a:solidFill>
                            <a:prstDash val="solid"/>
                          </a:ln>
                          <a:gradFill>
                            <a:gsLst>
                              <a:gs pos="0">
                                <a:schemeClr val="accent1">
                                  <a:tint val="40000"/>
                                  <a:satMod val="250000"/>
                                </a:schemeClr>
                              </a:gs>
                              <a:gs pos="9000">
                                <a:schemeClr val="accent1">
                                  <a:tint val="52000"/>
                                  <a:satMod val="300000"/>
                                </a:schemeClr>
                              </a:gs>
                              <a:gs pos="50000">
                                <a:schemeClr val="accent1">
                                  <a:shade val="20000"/>
                                  <a:satMod val="300000"/>
                                </a:schemeClr>
                              </a:gs>
                              <a:gs pos="79000">
                                <a:schemeClr val="accent1">
                                  <a:tint val="52000"/>
                                  <a:satMod val="300000"/>
                                </a:schemeClr>
                              </a:gs>
                              <a:gs pos="100000">
                                <a:schemeClr val="accent1">
                                  <a:tint val="40000"/>
                                  <a:satMod val="250000"/>
                                </a:schemeClr>
                              </a:gs>
                            </a:gsLst>
                            <a:lin ang="5400000"/>
                          </a:gradFill>
                          <a:effectLst/>
                        </a:rPr>
                        <a:t>120</a:t>
                      </a:r>
                      <a:endParaRPr lang="en-US" altLang="zh-CN" sz="1800" b="1" i="0" u="none" strike="noStrike" cap="none" spc="0">
                        <a:ln w="10541" cmpd="sng">
                          <a:solidFill>
                            <a:schemeClr val="accent1">
                              <a:shade val="88000"/>
                              <a:satMod val="110000"/>
                            </a:schemeClr>
                          </a:solidFill>
                          <a:prstDash val="solid"/>
                        </a:ln>
                        <a:gradFill>
                          <a:gsLst>
                            <a:gs pos="0">
                              <a:schemeClr val="accent1">
                                <a:tint val="40000"/>
                                <a:satMod val="250000"/>
                              </a:schemeClr>
                            </a:gs>
                            <a:gs pos="9000">
                              <a:schemeClr val="accent1">
                                <a:tint val="52000"/>
                                <a:satMod val="300000"/>
                              </a:schemeClr>
                            </a:gs>
                            <a:gs pos="50000">
                              <a:schemeClr val="accent1">
                                <a:shade val="20000"/>
                                <a:satMod val="300000"/>
                              </a:schemeClr>
                            </a:gs>
                            <a:gs pos="79000">
                              <a:schemeClr val="accent1">
                                <a:tint val="52000"/>
                                <a:satMod val="300000"/>
                              </a:schemeClr>
                            </a:gs>
                            <a:gs pos="100000">
                              <a:schemeClr val="accent1">
                                <a:tint val="40000"/>
                                <a:satMod val="250000"/>
                              </a:schemeClr>
                            </a:gs>
                          </a:gsLst>
                          <a:lin ang="5400000"/>
                        </a:gradFill>
                        <a:effectLst/>
                        <a:latin typeface="宋体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CN" sz="1800" b="1" u="none" strike="noStrike" cap="none" spc="0">
                          <a:ln w="10541" cmpd="sng">
                            <a:solidFill>
                              <a:schemeClr val="accent1">
                                <a:shade val="88000"/>
                                <a:satMod val="110000"/>
                              </a:schemeClr>
                            </a:solidFill>
                            <a:prstDash val="solid"/>
                          </a:ln>
                          <a:gradFill>
                            <a:gsLst>
                              <a:gs pos="0">
                                <a:schemeClr val="accent1">
                                  <a:tint val="40000"/>
                                  <a:satMod val="250000"/>
                                </a:schemeClr>
                              </a:gs>
                              <a:gs pos="9000">
                                <a:schemeClr val="accent1">
                                  <a:tint val="52000"/>
                                  <a:satMod val="300000"/>
                                </a:schemeClr>
                              </a:gs>
                              <a:gs pos="50000">
                                <a:schemeClr val="accent1">
                                  <a:shade val="20000"/>
                                  <a:satMod val="300000"/>
                                </a:schemeClr>
                              </a:gs>
                              <a:gs pos="79000">
                                <a:schemeClr val="accent1">
                                  <a:tint val="52000"/>
                                  <a:satMod val="300000"/>
                                </a:schemeClr>
                              </a:gs>
                              <a:gs pos="100000">
                                <a:schemeClr val="accent1">
                                  <a:tint val="40000"/>
                                  <a:satMod val="250000"/>
                                </a:schemeClr>
                              </a:gs>
                            </a:gsLst>
                            <a:lin ang="5400000"/>
                          </a:gradFill>
                          <a:effectLst/>
                        </a:rPr>
                        <a:t>5.96</a:t>
                      </a:r>
                      <a:endParaRPr lang="en-US" altLang="zh-CN" sz="1800" b="1" i="0" u="none" strike="noStrike" cap="none" spc="0">
                        <a:ln w="10541" cmpd="sng">
                          <a:solidFill>
                            <a:schemeClr val="accent1">
                              <a:shade val="88000"/>
                              <a:satMod val="110000"/>
                            </a:schemeClr>
                          </a:solidFill>
                          <a:prstDash val="solid"/>
                        </a:ln>
                        <a:gradFill>
                          <a:gsLst>
                            <a:gs pos="0">
                              <a:schemeClr val="accent1">
                                <a:tint val="40000"/>
                                <a:satMod val="250000"/>
                              </a:schemeClr>
                            </a:gs>
                            <a:gs pos="9000">
                              <a:schemeClr val="accent1">
                                <a:tint val="52000"/>
                                <a:satMod val="300000"/>
                              </a:schemeClr>
                            </a:gs>
                            <a:gs pos="50000">
                              <a:schemeClr val="accent1">
                                <a:shade val="20000"/>
                                <a:satMod val="300000"/>
                              </a:schemeClr>
                            </a:gs>
                            <a:gs pos="79000">
                              <a:schemeClr val="accent1">
                                <a:tint val="52000"/>
                                <a:satMod val="300000"/>
                              </a:schemeClr>
                            </a:gs>
                            <a:gs pos="100000">
                              <a:schemeClr val="accent1">
                                <a:tint val="40000"/>
                                <a:satMod val="250000"/>
                              </a:schemeClr>
                            </a:gs>
                          </a:gsLst>
                          <a:lin ang="5400000"/>
                        </a:gradFill>
                        <a:effectLst/>
                        <a:latin typeface="宋体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CN" sz="1800" b="1" u="none" strike="noStrike" cap="none" spc="0" dirty="0">
                          <a:ln w="10541" cmpd="sng">
                            <a:solidFill>
                              <a:schemeClr val="accent1">
                                <a:shade val="88000"/>
                                <a:satMod val="110000"/>
                              </a:schemeClr>
                            </a:solidFill>
                            <a:prstDash val="solid"/>
                          </a:ln>
                          <a:gradFill>
                            <a:gsLst>
                              <a:gs pos="0">
                                <a:schemeClr val="accent1">
                                  <a:tint val="40000"/>
                                  <a:satMod val="250000"/>
                                </a:schemeClr>
                              </a:gs>
                              <a:gs pos="9000">
                                <a:schemeClr val="accent1">
                                  <a:tint val="52000"/>
                                  <a:satMod val="300000"/>
                                </a:schemeClr>
                              </a:gs>
                              <a:gs pos="50000">
                                <a:schemeClr val="accent1">
                                  <a:shade val="20000"/>
                                  <a:satMod val="300000"/>
                                </a:schemeClr>
                              </a:gs>
                              <a:gs pos="79000">
                                <a:schemeClr val="accent1">
                                  <a:tint val="52000"/>
                                  <a:satMod val="300000"/>
                                </a:schemeClr>
                              </a:gs>
                              <a:gs pos="100000">
                                <a:schemeClr val="accent1">
                                  <a:tint val="40000"/>
                                  <a:satMod val="250000"/>
                                </a:schemeClr>
                              </a:gs>
                            </a:gsLst>
                            <a:lin ang="5400000"/>
                          </a:gradFill>
                          <a:effectLst/>
                        </a:rPr>
                        <a:t>4.02</a:t>
                      </a:r>
                      <a:endParaRPr lang="en-US" altLang="zh-CN" sz="1800" b="1" i="0" u="none" strike="noStrike" cap="none" spc="0" dirty="0">
                        <a:ln w="10541" cmpd="sng">
                          <a:solidFill>
                            <a:schemeClr val="accent1">
                              <a:shade val="88000"/>
                              <a:satMod val="110000"/>
                            </a:schemeClr>
                          </a:solidFill>
                          <a:prstDash val="solid"/>
                        </a:ln>
                        <a:gradFill>
                          <a:gsLst>
                            <a:gs pos="0">
                              <a:schemeClr val="accent1">
                                <a:tint val="40000"/>
                                <a:satMod val="250000"/>
                              </a:schemeClr>
                            </a:gs>
                            <a:gs pos="9000">
                              <a:schemeClr val="accent1">
                                <a:tint val="52000"/>
                                <a:satMod val="300000"/>
                              </a:schemeClr>
                            </a:gs>
                            <a:gs pos="50000">
                              <a:schemeClr val="accent1">
                                <a:shade val="20000"/>
                                <a:satMod val="300000"/>
                              </a:schemeClr>
                            </a:gs>
                            <a:gs pos="79000">
                              <a:schemeClr val="accent1">
                                <a:tint val="52000"/>
                                <a:satMod val="300000"/>
                              </a:schemeClr>
                            </a:gs>
                            <a:gs pos="100000">
                              <a:schemeClr val="accent1">
                                <a:tint val="40000"/>
                                <a:satMod val="250000"/>
                              </a:schemeClr>
                            </a:gs>
                          </a:gsLst>
                          <a:lin ang="5400000"/>
                        </a:gradFill>
                        <a:effectLst/>
                        <a:latin typeface="宋体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06750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62289" y="744336"/>
            <a:ext cx="8114166" cy="584775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zh-CN"/>
            </a:defPPr>
            <a:lvl1pPr>
              <a:defRPr sz="3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内容相似计算</a:t>
            </a:r>
            <a:endParaRPr lang="en-US" altLang="zh-CN" dirty="0"/>
          </a:p>
        </p:txBody>
      </p:sp>
      <p:sp>
        <p:nvSpPr>
          <p:cNvPr id="8" name="矩形 7"/>
          <p:cNvSpPr/>
          <p:nvPr/>
        </p:nvSpPr>
        <p:spPr>
          <a:xfrm>
            <a:off x="1426421" y="5344561"/>
            <a:ext cx="1728191" cy="6252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 smtClean="0">
                <a:latin typeface="微软雅黑" pitchFamily="34" charset="-122"/>
                <a:ea typeface="微软雅黑" pitchFamily="34" charset="-122"/>
              </a:rPr>
              <a:t>倒排索引</a:t>
            </a:r>
            <a:endParaRPr lang="zh-CN" altLang="en-US" sz="28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115316" y="5359862"/>
            <a:ext cx="3841060" cy="6252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 smtClean="0">
                <a:latin typeface="微软雅黑" pitchFamily="34" charset="-122"/>
                <a:ea typeface="微软雅黑" pitchFamily="34" charset="-122"/>
              </a:rPr>
              <a:t>离线计算内容向量长度</a:t>
            </a:r>
            <a:endParaRPr lang="zh-CN" altLang="en-US" sz="28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401749" y="4053580"/>
            <a:ext cx="6554627" cy="6252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 smtClean="0">
                <a:latin typeface="微软雅黑" pitchFamily="34" charset="-122"/>
                <a:ea typeface="微软雅黑" pitchFamily="34" charset="-122"/>
              </a:rPr>
              <a:t>离线计算用户顶过的节目之间相似度</a:t>
            </a:r>
            <a:endParaRPr lang="zh-CN" altLang="en-US" sz="28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426421" y="2780928"/>
            <a:ext cx="6529955" cy="6252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 smtClean="0">
                <a:latin typeface="微软雅黑" pitchFamily="34" charset="-122"/>
                <a:ea typeface="微软雅黑" pitchFamily="34" charset="-122"/>
              </a:rPr>
              <a:t>WAND</a:t>
            </a:r>
            <a:r>
              <a:rPr lang="zh-CN" altLang="en-US" sz="2800" dirty="0" smtClean="0">
                <a:latin typeface="微软雅黑" pitchFamily="34" charset="-122"/>
                <a:ea typeface="微软雅黑" pitchFamily="34" charset="-122"/>
              </a:rPr>
              <a:t>算法：剪枝</a:t>
            </a:r>
            <a:endParaRPr lang="zh-CN" altLang="en-US" sz="28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虚尾箭头 1"/>
          <p:cNvSpPr/>
          <p:nvPr/>
        </p:nvSpPr>
        <p:spPr>
          <a:xfrm rot="16200000">
            <a:off x="4488531" y="4443287"/>
            <a:ext cx="405698" cy="1152128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加号 2"/>
          <p:cNvSpPr/>
          <p:nvPr/>
        </p:nvSpPr>
        <p:spPr>
          <a:xfrm>
            <a:off x="3382927" y="5426167"/>
            <a:ext cx="504074" cy="492650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虚尾箭头 12"/>
          <p:cNvSpPr/>
          <p:nvPr/>
        </p:nvSpPr>
        <p:spPr>
          <a:xfrm rot="16200000">
            <a:off x="4476213" y="3120546"/>
            <a:ext cx="405698" cy="1152128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圆角矩形 14"/>
          <p:cNvSpPr/>
          <p:nvPr/>
        </p:nvSpPr>
        <p:spPr>
          <a:xfrm>
            <a:off x="3928682" y="1648329"/>
            <a:ext cx="1549095" cy="7920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5ms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88846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1" grpId="0" animBg="1"/>
      <p:bldP spid="12" grpId="0" animBg="1"/>
      <p:bldP spid="2" grpId="0" animBg="1"/>
      <p:bldP spid="3" grpId="0" animBg="1"/>
      <p:bldP spid="13" grpId="0" animBg="1"/>
      <p:bldP spid="15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12290" name="Picture 2" descr="C:\Users\xingwudao\AppData\Local\youdao\ynote\images\b2a4a0131aa4913c0a2678ac212de5e6\b2a4a0131aa4913c0a2678ac212de5e6.jp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908720"/>
            <a:ext cx="2916323" cy="5184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C:\Users\xingwudao\AppData\Local\youdao\ynote\images\64d948286860e3159ed753718899d0d2\64d948286860e3159ed753718899d0d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6899" y="908720"/>
            <a:ext cx="2916324" cy="5184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4" name="Picture 6" descr="C:\Users\xingwudao\AppData\Local\youdao\ynote\images\56fe9c586a46685da3ee52c291bc67a6\56fe9c586a46685da3ee52c291bc67a6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82" y="908721"/>
            <a:ext cx="2916324" cy="5184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7045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2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2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内容占位符 2"/>
          <p:cNvSpPr>
            <a:spLocks noGrp="1"/>
          </p:cNvSpPr>
          <p:nvPr>
            <p:ph idx="1"/>
          </p:nvPr>
        </p:nvSpPr>
        <p:spPr>
          <a:xfrm>
            <a:off x="562290" y="1600201"/>
            <a:ext cx="8124510" cy="1252736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marL="457200" lvl="1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节目的协同效应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lvl="1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顶过这个节目的用户还顶过哪些节目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59514937"/>
              </p:ext>
            </p:extLst>
          </p:nvPr>
        </p:nvGraphicFramePr>
        <p:xfrm>
          <a:off x="467544" y="3356992"/>
          <a:ext cx="8408319" cy="31683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71" name="Visio" r:id="rId4" imgW="7235089" imgH="2717260" progId="Visio.Drawing.11">
                  <p:embed/>
                </p:oleObj>
              </mc:Choice>
              <mc:Fallback>
                <p:oleObj name="Visio" r:id="rId4" imgW="7235089" imgH="271726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7544" y="3356992"/>
                        <a:ext cx="8408319" cy="316835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562289" y="744336"/>
            <a:ext cx="8114166" cy="584775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zh-CN"/>
            </a:defPPr>
            <a:lvl1pPr>
              <a:defRPr sz="3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/>
              <a:t>相关节目推荐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554387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圆角矩形 2"/>
              <p:cNvSpPr/>
              <p:nvPr/>
            </p:nvSpPr>
            <p:spPr>
              <a:xfrm>
                <a:off x="323528" y="1124744"/>
                <a:ext cx="8820472" cy="144016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spcBef>
                    <a:spcPct val="20000"/>
                  </a:spcBef>
                  <a:buFont typeface="Arial" pitchFamily="34" charset="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>
                          <a:latin typeface="Cambria Math"/>
                          <a:ea typeface="微软雅黑" pitchFamily="34" charset="-122"/>
                        </a:rPr>
                        <m:t>𝑊</m:t>
                      </m:r>
                      <m:d>
                        <m:dPr>
                          <m:ctrlPr>
                            <a:rPr lang="zh-CN" altLang="zh-CN" sz="2800" i="1"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</m:ctrlPr>
                        </m:dPr>
                        <m:e>
                          <m:r>
                            <a:rPr lang="en-US" altLang="zh-CN" sz="2800">
                              <a:latin typeface="Cambria Math"/>
                              <a:ea typeface="微软雅黑" pitchFamily="34" charset="-122"/>
                            </a:rPr>
                            <m:t>𝑈𝑖</m:t>
                          </m:r>
                          <m:r>
                            <a:rPr lang="en-US" altLang="zh-CN" sz="2800">
                              <a:latin typeface="Cambria Math"/>
                              <a:ea typeface="微软雅黑" pitchFamily="34" charset="-122"/>
                            </a:rPr>
                            <m:t>,</m:t>
                          </m:r>
                          <m:r>
                            <a:rPr lang="en-US" altLang="zh-CN" sz="2800">
                              <a:latin typeface="Cambria Math"/>
                              <a:ea typeface="微软雅黑" pitchFamily="34" charset="-122"/>
                            </a:rPr>
                            <m:t>𝐼𝑗</m:t>
                          </m:r>
                        </m:e>
                      </m:d>
                      <m:r>
                        <a:rPr lang="en-US" altLang="zh-CN" sz="2800">
                          <a:latin typeface="Cambria Math"/>
                          <a:ea typeface="微软雅黑" pitchFamily="34" charset="-122"/>
                        </a:rPr>
                        <m:t>=</m:t>
                      </m:r>
                      <m:rad>
                        <m:radPr>
                          <m:ctrlPr>
                            <a:rPr lang="zh-CN" altLang="zh-CN" sz="2800" i="1">
                              <a:latin typeface="Cambria Math" panose="02040503050406030204" pitchFamily="18" charset="0"/>
                              <a:ea typeface="微软雅黑" pitchFamily="34" charset="-122"/>
                            </a:rPr>
                          </m:ctrlPr>
                        </m:radPr>
                        <m:deg>
                          <m:r>
                            <a:rPr lang="en-US" altLang="zh-CN" sz="2800">
                              <a:latin typeface="Cambria Math"/>
                              <a:ea typeface="微软雅黑" pitchFamily="34" charset="-122"/>
                            </a:rPr>
                            <m:t>3</m:t>
                          </m:r>
                        </m:deg>
                        <m:e>
                          <m:r>
                            <m:rPr>
                              <m:sty m:val="p"/>
                            </m:rPr>
                            <a:rPr lang="en-US" altLang="zh-CN" sz="2800">
                              <a:latin typeface="Cambria Math"/>
                              <a:ea typeface="微软雅黑" pitchFamily="34" charset="-122"/>
                            </a:rPr>
                            <m:t>Rate</m:t>
                          </m:r>
                          <m:d>
                            <m:dPr>
                              <m:ctrlPr>
                                <a:rPr lang="zh-CN" altLang="zh-CN" sz="2800" i="1">
                                  <a:latin typeface="Cambria Math" panose="02040503050406030204" pitchFamily="18" charset="0"/>
                                  <a:ea typeface="微软雅黑" pitchFamily="34" charset="-122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800">
                                  <a:latin typeface="Cambria Math"/>
                                  <a:ea typeface="微软雅黑" pitchFamily="34" charset="-122"/>
                                </a:rPr>
                                <m:t>Ui</m:t>
                              </m:r>
                              <m:r>
                                <a:rPr lang="en-US" altLang="zh-CN" sz="2800">
                                  <a:latin typeface="Cambria Math"/>
                                  <a:ea typeface="微软雅黑" pitchFamily="34" charset="-122"/>
                                </a:rPr>
                                <m:t>, 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800">
                                  <a:latin typeface="Cambria Math"/>
                                  <a:ea typeface="微软雅黑" pitchFamily="34" charset="-122"/>
                                </a:rPr>
                                <m:t>Ij</m:t>
                              </m:r>
                            </m:e>
                          </m:d>
                          <m:r>
                            <a:rPr lang="en-US" altLang="zh-CN" sz="2800">
                              <a:latin typeface="Cambria Math"/>
                              <a:ea typeface="微软雅黑" pitchFamily="34" charset="-122"/>
                            </a:rPr>
                            <m:t>∗ </m:t>
                          </m:r>
                          <m:r>
                            <m:rPr>
                              <m:sty m:val="p"/>
                            </m:rPr>
                            <a:rPr lang="en-US" altLang="zh-CN" sz="2800">
                              <a:latin typeface="Cambria Math"/>
                              <a:ea typeface="微软雅黑" pitchFamily="34" charset="-122"/>
                            </a:rPr>
                            <m:t>Distribution</m:t>
                          </m:r>
                          <m:d>
                            <m:dPr>
                              <m:ctrlPr>
                                <a:rPr lang="zh-CN" altLang="zh-CN" sz="2800" i="1">
                                  <a:latin typeface="Cambria Math" panose="02040503050406030204" pitchFamily="18" charset="0"/>
                                  <a:ea typeface="微软雅黑" pitchFamily="34" charset="-122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800">
                                  <a:latin typeface="Cambria Math"/>
                                  <a:ea typeface="微软雅黑" pitchFamily="34" charset="-122"/>
                                </a:rPr>
                                <m:t>Ui</m:t>
                              </m:r>
                            </m:e>
                          </m:d>
                          <m:r>
                            <a:rPr lang="en-US" altLang="zh-CN" sz="2800">
                              <a:latin typeface="Cambria Math"/>
                              <a:ea typeface="微软雅黑" pitchFamily="34" charset="-122"/>
                            </a:rPr>
                            <m:t>∗</m:t>
                          </m:r>
                          <m:r>
                            <m:rPr>
                              <m:sty m:val="p"/>
                            </m:rPr>
                            <a:rPr lang="en-US" altLang="zh-CN" sz="2800">
                              <a:latin typeface="Cambria Math"/>
                              <a:ea typeface="微软雅黑" pitchFamily="34" charset="-122"/>
                            </a:rPr>
                            <m:t>IDF</m:t>
                          </m:r>
                          <m:r>
                            <a:rPr lang="en-US" altLang="zh-CN" sz="2800">
                              <a:latin typeface="Cambria Math"/>
                              <a:ea typeface="微软雅黑" pitchFamily="34" charset="-122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altLang="zh-CN" sz="2800">
                              <a:latin typeface="Cambria Math"/>
                              <a:ea typeface="微软雅黑" pitchFamily="34" charset="-122"/>
                            </a:rPr>
                            <m:t>Ij</m:t>
                          </m:r>
                          <m:r>
                            <a:rPr lang="en-US" altLang="zh-CN" sz="2800">
                              <a:latin typeface="Cambria Math"/>
                              <a:ea typeface="微软雅黑" pitchFamily="34" charset="-122"/>
                            </a:rPr>
                            <m:t>)</m:t>
                          </m:r>
                        </m:e>
                      </m:rad>
                    </m:oMath>
                  </m:oMathPara>
                </a14:m>
                <a:endParaRPr lang="zh-CN" altLang="zh-CN" sz="2800" dirty="0">
                  <a:latin typeface="微软雅黑" pitchFamily="34" charset="-122"/>
                  <a:ea typeface="微软雅黑" pitchFamily="34" charset="-122"/>
                </a:endParaRPr>
              </a:p>
            </p:txBody>
          </p:sp>
        </mc:Choice>
        <mc:Fallback xmlns="">
          <p:sp>
            <p:nvSpPr>
              <p:cNvPr id="3" name="圆角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1124744"/>
                <a:ext cx="8820472" cy="1440160"/>
              </a:xfrm>
              <a:prstGeom prst="round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/>
          <p:cNvSpPr txBox="1"/>
          <p:nvPr/>
        </p:nvSpPr>
        <p:spPr>
          <a:xfrm>
            <a:off x="323528" y="260648"/>
            <a:ext cx="8114166" cy="584775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zh-CN"/>
            </a:defPPr>
            <a:lvl1pPr>
              <a:defRPr sz="3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/>
              <a:t>相关节目</a:t>
            </a:r>
            <a:r>
              <a:rPr lang="zh-CN" altLang="en-US" dirty="0" smtClean="0"/>
              <a:t>推荐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量化</a:t>
            </a:r>
            <a:endParaRPr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椭圆 3"/>
              <p:cNvSpPr/>
              <p:nvPr/>
            </p:nvSpPr>
            <p:spPr>
              <a:xfrm>
                <a:off x="145725" y="2996952"/>
                <a:ext cx="3827285" cy="919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000" b="1" dirty="0"/>
                  <a:t>Rate(</a:t>
                </a:r>
                <a:r>
                  <a:rPr lang="en-US" altLang="zh-CN" sz="2000" b="1" dirty="0" err="1"/>
                  <a:t>Ui</a:t>
                </a:r>
                <a:r>
                  <a:rPr lang="en-US" altLang="zh-CN" sz="2000" b="1" dirty="0"/>
                  <a:t>, </a:t>
                </a:r>
                <a:r>
                  <a:rPr lang="en-US" altLang="zh-CN" sz="2000" b="1" dirty="0" err="1"/>
                  <a:t>Ij</a:t>
                </a:r>
                <a:r>
                  <a:rPr lang="en-US" altLang="zh-CN" sz="2000" b="1" dirty="0"/>
                  <a:t>)=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zh-CN" sz="20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000" b="1" i="1">
                            <a:latin typeface="Cambria Math"/>
                          </a:rPr>
                          <m:t>𝑪𝒖</m:t>
                        </m:r>
                      </m:num>
                      <m:den>
                        <m:r>
                          <a:rPr lang="en-US" altLang="zh-CN" sz="2000" b="1" i="1">
                            <a:latin typeface="Cambria Math"/>
                          </a:rPr>
                          <m:t>𝑰𝒖</m:t>
                        </m:r>
                      </m:den>
                    </m:f>
                  </m:oMath>
                </a14:m>
                <a:endParaRPr lang="zh-CN" altLang="zh-CN" sz="2000" b="1" dirty="0"/>
              </a:p>
            </p:txBody>
          </p:sp>
        </mc:Choice>
        <mc:Fallback xmlns="">
          <p:sp>
            <p:nvSpPr>
              <p:cNvPr id="4" name="椭圆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725" y="2996952"/>
                <a:ext cx="3827285" cy="919719"/>
              </a:xfrm>
              <a:prstGeom prst="ellipse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椭圆 4"/>
              <p:cNvSpPr/>
              <p:nvPr/>
            </p:nvSpPr>
            <p:spPr>
              <a:xfrm>
                <a:off x="2771800" y="3775901"/>
                <a:ext cx="6372200" cy="129614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>
                          <a:latin typeface="Cambria Math"/>
                        </a:rPr>
                        <m:t>𝐃𝐢𝐬𝐭𝐫𝐢𝐛𝐮𝐭𝐢𝐨𝐧</m:t>
                      </m:r>
                      <m:d>
                        <m:dPr>
                          <m:ctrlPr>
                            <a:rPr lang="zh-CN" altLang="zh-CN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/>
                            </a:rPr>
                            <m:t>𝑼𝒊</m:t>
                          </m:r>
                        </m:e>
                      </m:d>
                      <m:r>
                        <a:rPr lang="en-US" altLang="zh-CN" b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zh-CN" altLang="zh-CN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1" i="1">
                              <a:latin typeface="Cambria Math"/>
                            </a:rPr>
                            <m:t>𝒍𝒐𝒈𝑵</m:t>
                          </m:r>
                          <m:r>
                            <a:rPr lang="en-US" altLang="zh-CN" b="1" i="1">
                              <a:latin typeface="Cambria Math"/>
                            </a:rPr>
                            <m:t>+</m:t>
                          </m:r>
                          <m:nary>
                            <m:naryPr>
                              <m:chr m:val="∑"/>
                              <m:limLoc m:val="undOvr"/>
                              <m:ctrlPr>
                                <a:rPr lang="zh-CN" altLang="zh-CN" b="1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b="1" i="1">
                                  <a:latin typeface="Cambria Math"/>
                                </a:rPr>
                                <m:t>𝒌</m:t>
                              </m:r>
                              <m:r>
                                <a:rPr lang="en-US" altLang="zh-CN" b="1" i="1">
                                  <a:latin typeface="Cambria Math"/>
                                </a:rPr>
                                <m:t>=</m:t>
                              </m:r>
                              <m:r>
                                <a:rPr lang="en-US" altLang="zh-CN" b="1" i="1">
                                  <a:latin typeface="Cambria Math"/>
                                </a:rPr>
                                <m:t>𝟏</m:t>
                              </m:r>
                            </m:sub>
                            <m:sup>
                              <m:r>
                                <a:rPr lang="en-US" altLang="zh-CN" b="1" i="1">
                                  <a:latin typeface="Cambria Math"/>
                                </a:rPr>
                                <m:t>𝑵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zh-CN" altLang="zh-CN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>
                                      <a:latin typeface="Cambria Math"/>
                                    </a:rPr>
                                    <m:t>𝒑</m:t>
                                  </m:r>
                                </m:e>
                                <m:sub>
                                  <m:r>
                                    <a:rPr lang="en-US" altLang="zh-CN" b="1" i="1">
                                      <a:latin typeface="Cambria Math"/>
                                    </a:rPr>
                                    <m:t>𝒌</m:t>
                                  </m:r>
                                </m:sub>
                              </m:sSub>
                              <m:r>
                                <a:rPr lang="en-US" altLang="zh-CN" b="1" i="1">
                                  <a:latin typeface="Cambria Math"/>
                                </a:rPr>
                                <m:t>𝒍𝒐𝒈</m:t>
                              </m:r>
                              <m:sSub>
                                <m:sSubPr>
                                  <m:ctrlPr>
                                    <a:rPr lang="zh-CN" altLang="zh-CN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>
                                      <a:latin typeface="Cambria Math"/>
                                    </a:rPr>
                                    <m:t>𝒑</m:t>
                                  </m:r>
                                </m:e>
                                <m:sub>
                                  <m:r>
                                    <a:rPr lang="en-US" altLang="zh-CN" b="1" i="1">
                                      <a:latin typeface="Cambria Math"/>
                                    </a:rPr>
                                    <m:t>𝒌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r>
                            <a:rPr lang="en-US" altLang="zh-CN" b="1" i="1">
                              <a:latin typeface="Cambria Math"/>
                            </a:rPr>
                            <m:t>𝒍𝒐𝒈𝑵</m:t>
                          </m:r>
                        </m:den>
                      </m:f>
                    </m:oMath>
                  </m:oMathPara>
                </a14:m>
                <a:endParaRPr lang="zh-CN" altLang="zh-CN" b="1" dirty="0"/>
              </a:p>
            </p:txBody>
          </p:sp>
        </mc:Choice>
        <mc:Fallback xmlns="">
          <p:sp>
            <p:nvSpPr>
              <p:cNvPr id="5" name="椭圆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1800" y="3775901"/>
                <a:ext cx="6372200" cy="1296144"/>
              </a:xfrm>
              <a:prstGeom prst="ellipse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椭圆 6"/>
              <p:cNvSpPr/>
              <p:nvPr/>
            </p:nvSpPr>
            <p:spPr>
              <a:xfrm>
                <a:off x="622421" y="5085184"/>
                <a:ext cx="4032448" cy="144016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1" i="0">
                          <a:latin typeface="Cambria Math"/>
                        </a:rPr>
                        <m:t>𝐈𝐃𝐅</m:t>
                      </m:r>
                      <m:d>
                        <m:dPr>
                          <m:ctrlPr>
                            <a:rPr lang="zh-CN" altLang="zh-CN" sz="20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1" i="0">
                              <a:latin typeface="Cambria Math"/>
                            </a:rPr>
                            <m:t>𝐈𝐣</m:t>
                          </m:r>
                        </m:e>
                      </m:d>
                      <m:r>
                        <a:rPr lang="en-US" altLang="zh-CN" sz="2000" b="1" i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zh-CN" altLang="zh-CN" sz="20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b="1" i="0">
                              <a:latin typeface="Cambria Math"/>
                            </a:rPr>
                            <m:t>𝟏</m:t>
                          </m:r>
                          <m:r>
                            <a:rPr lang="en-US" altLang="zh-CN" sz="2000" b="1" i="0">
                              <a:latin typeface="Cambria Math"/>
                            </a:rPr>
                            <m:t>−</m:t>
                          </m:r>
                          <m:sSup>
                            <m:sSupPr>
                              <m:ctrlPr>
                                <a:rPr lang="zh-CN" altLang="zh-CN" sz="20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 b="1" i="0">
                                  <a:latin typeface="Cambria Math"/>
                                </a:rPr>
                                <m:t>𝐞</m:t>
                              </m:r>
                            </m:e>
                            <m:sup>
                              <m:r>
                                <a:rPr lang="en-US" altLang="zh-CN" sz="2000" b="1" i="0">
                                  <a:latin typeface="Cambria Math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zh-CN" altLang="zh-CN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000" b="1" i="0">
                                      <a:latin typeface="Cambria Math"/>
                                    </a:rPr>
                                    <m:t>𝐓</m:t>
                                  </m:r>
                                </m:num>
                                <m:den>
                                  <m:r>
                                    <a:rPr lang="en-US" altLang="zh-CN" sz="2000" b="1" i="0">
                                      <a:latin typeface="Cambria Math"/>
                                    </a:rPr>
                                    <m:t>𝐂𝐣</m:t>
                                  </m:r>
                                </m:den>
                              </m:f>
                            </m:sup>
                          </m:sSup>
                        </m:num>
                        <m:den>
                          <m:r>
                            <a:rPr lang="en-US" altLang="zh-CN" sz="2000" b="1" i="0">
                              <a:latin typeface="Cambria Math"/>
                            </a:rPr>
                            <m:t>𝟏</m:t>
                          </m:r>
                          <m:r>
                            <a:rPr lang="en-US" altLang="zh-CN" sz="2000" b="1" i="0">
                              <a:latin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zh-CN" altLang="zh-CN" sz="20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 b="1" i="0">
                                  <a:latin typeface="Cambria Math"/>
                                </a:rPr>
                                <m:t>𝐞</m:t>
                              </m:r>
                            </m:e>
                            <m:sup>
                              <m:r>
                                <a:rPr lang="en-US" altLang="zh-CN" sz="2000" b="1" i="0">
                                  <a:latin typeface="Cambria Math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zh-CN" altLang="zh-CN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000" b="1" i="0">
                                      <a:latin typeface="Cambria Math"/>
                                    </a:rPr>
                                    <m:t>𝐓</m:t>
                                  </m:r>
                                </m:num>
                                <m:den>
                                  <m:r>
                                    <a:rPr lang="en-US" altLang="zh-CN" sz="2000" b="1" i="0">
                                      <a:latin typeface="Cambria Math"/>
                                    </a:rPr>
                                    <m:t>𝐂𝐣</m:t>
                                  </m:r>
                                </m:den>
                              </m:f>
                            </m:sup>
                          </m:sSup>
                        </m:den>
                      </m:f>
                    </m:oMath>
                  </m:oMathPara>
                </a14:m>
                <a:endParaRPr lang="zh-CN" altLang="en-US" sz="2000" b="1" dirty="0"/>
              </a:p>
            </p:txBody>
          </p:sp>
        </mc:Choice>
        <mc:Fallback xmlns="">
          <p:sp>
            <p:nvSpPr>
              <p:cNvPr id="7" name="椭圆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421" y="5085184"/>
                <a:ext cx="4032448" cy="1440160"/>
              </a:xfrm>
              <a:prstGeom prst="ellipse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1132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6"/>
          <p:cNvSpPr/>
          <p:nvPr/>
        </p:nvSpPr>
        <p:spPr>
          <a:xfrm>
            <a:off x="3009528" y="2870252"/>
            <a:ext cx="3168352" cy="1095995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dirty="0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</a:rPr>
              <a:t>我们</a:t>
            </a:r>
            <a:endParaRPr lang="zh-CN" altLang="en-US" sz="3200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8769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4" y="559506"/>
            <a:ext cx="3240360" cy="576064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525746"/>
            <a:ext cx="3259350" cy="579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78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图表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773084"/>
              </p:ext>
            </p:extLst>
          </p:nvPr>
        </p:nvGraphicFramePr>
        <p:xfrm>
          <a:off x="323528" y="1700808"/>
          <a:ext cx="8064896" cy="42484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extBox 12"/>
          <p:cNvSpPr txBox="1"/>
          <p:nvPr/>
        </p:nvSpPr>
        <p:spPr>
          <a:xfrm>
            <a:off x="323528" y="260648"/>
            <a:ext cx="8114166" cy="584775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zh-CN"/>
            </a:defPPr>
            <a:lvl1pPr>
              <a:defRPr sz="3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平均用户收听时长</a:t>
            </a:r>
            <a:endParaRPr lang="en-US" altLang="zh-CN" dirty="0"/>
          </a:p>
        </p:txBody>
      </p:sp>
      <p:sp>
        <p:nvSpPr>
          <p:cNvPr id="6" name="矩形标注 5"/>
          <p:cNvSpPr/>
          <p:nvPr/>
        </p:nvSpPr>
        <p:spPr>
          <a:xfrm>
            <a:off x="5364088" y="5589240"/>
            <a:ext cx="2066528" cy="612648"/>
          </a:xfrm>
          <a:prstGeom prst="wedgeRectCallout">
            <a:avLst>
              <a:gd name="adj1" fmla="val -126656"/>
              <a:gd name="adj2" fmla="val -37635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加入微博信息，解决冷启动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标注 6"/>
          <p:cNvSpPr/>
          <p:nvPr/>
        </p:nvSpPr>
        <p:spPr>
          <a:xfrm>
            <a:off x="6876256" y="4581128"/>
            <a:ext cx="1728192" cy="612648"/>
          </a:xfrm>
          <a:prstGeom prst="wedgeRectCallout">
            <a:avLst>
              <a:gd name="adj1" fmla="val -145351"/>
              <a:gd name="adj2" fmla="val -26274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多模型融合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标注 7"/>
          <p:cNvSpPr/>
          <p:nvPr/>
        </p:nvSpPr>
        <p:spPr>
          <a:xfrm>
            <a:off x="7430616" y="3498507"/>
            <a:ext cx="1512168" cy="612648"/>
          </a:xfrm>
          <a:prstGeom prst="wedgeRectCallout">
            <a:avLst>
              <a:gd name="adj1" fmla="val -85710"/>
              <a:gd name="adj2" fmla="val -13130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即时推荐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03040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611560" y="2924944"/>
            <a:ext cx="8114166" cy="584775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zh-CN"/>
            </a:defPPr>
            <a:lvl1pPr>
              <a:defRPr sz="3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defRPr>
            </a:lvl1pPr>
          </a:lstStyle>
          <a:p>
            <a:pPr algn="ctr"/>
            <a:r>
              <a:rPr lang="zh-CN" altLang="en-US" dirty="0" smtClean="0"/>
              <a:t>实践</a:t>
            </a:r>
            <a:r>
              <a:rPr lang="zh-CN" altLang="en-US" dirty="0"/>
              <a:t>四</a:t>
            </a:r>
            <a:r>
              <a:rPr lang="zh-CN" altLang="en-US" dirty="0" smtClean="0"/>
              <a:t>：论</a:t>
            </a:r>
            <a:r>
              <a:rPr lang="zh-CN" altLang="en-US" dirty="0" smtClean="0"/>
              <a:t>清洗的</a:t>
            </a:r>
            <a:r>
              <a:rPr lang="zh-CN" altLang="en-US" dirty="0" smtClean="0"/>
              <a:t>重要性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87870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62288" y="744336"/>
            <a:ext cx="8229683" cy="584775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zh-CN"/>
            </a:defPPr>
            <a:lvl1pPr>
              <a:defRPr sz="3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数据质量的重要性</a:t>
            </a:r>
            <a:endParaRPr lang="zh-CN" alt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562289" y="1772816"/>
            <a:ext cx="2857583" cy="17190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网络环境复杂不稳定；</a:t>
            </a:r>
            <a:endParaRPr lang="en-US" altLang="zh-CN" sz="2000" dirty="0" smtClean="0">
              <a:latin typeface="微软雅黑" pitchFamily="34" charset="-122"/>
              <a:ea typeface="微软雅黑" pitchFamily="34" charset="-122"/>
            </a:endParaRPr>
          </a:p>
          <a:p>
            <a:endParaRPr lang="en-US" altLang="zh-CN" sz="2000" dirty="0" smtClean="0"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程序本身的</a:t>
            </a:r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bug;</a:t>
            </a:r>
          </a:p>
          <a:p>
            <a:endParaRPr lang="en-US" altLang="zh-CN" sz="2000" dirty="0" smtClean="0"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用户移动设备的错误。</a:t>
            </a:r>
            <a:endParaRPr lang="en-US" altLang="zh-CN" sz="2000" dirty="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4788024" y="1772816"/>
            <a:ext cx="4003947" cy="17190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数据初期严重不一致、不完整；</a:t>
            </a:r>
            <a:endParaRPr lang="en-US" altLang="zh-CN" sz="2000" dirty="0" smtClean="0">
              <a:latin typeface="微软雅黑" pitchFamily="34" charset="-122"/>
              <a:ea typeface="微软雅黑" pitchFamily="34" charset="-122"/>
            </a:endParaRPr>
          </a:p>
          <a:p>
            <a:endParaRPr lang="en-US" altLang="zh-CN" sz="2000" dirty="0" smtClean="0"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数据</a:t>
            </a: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逻辑错误</a:t>
            </a:r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;</a:t>
            </a:r>
          </a:p>
          <a:p>
            <a:endParaRPr lang="en-US" altLang="zh-CN" sz="2000" dirty="0" smtClean="0"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数据违背常识</a:t>
            </a:r>
            <a:endParaRPr lang="en-US" altLang="zh-CN" sz="2000" dirty="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爆炸形 2 2"/>
          <p:cNvSpPr/>
          <p:nvPr/>
        </p:nvSpPr>
        <p:spPr>
          <a:xfrm>
            <a:off x="251520" y="3833664"/>
            <a:ext cx="9146537" cy="3024336"/>
          </a:xfrm>
          <a:prstGeom prst="irregularSeal2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3600" dirty="0" smtClean="0">
                <a:latin typeface="微软雅黑" pitchFamily="34" charset="-122"/>
                <a:ea typeface="微软雅黑" pitchFamily="34" charset="-122"/>
              </a:rPr>
              <a:t>逐！出！山！门！</a:t>
            </a:r>
            <a:endParaRPr lang="zh-CN" altLang="en-US" sz="36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右箭头 4"/>
          <p:cNvSpPr/>
          <p:nvPr/>
        </p:nvSpPr>
        <p:spPr>
          <a:xfrm>
            <a:off x="3527124" y="2272294"/>
            <a:ext cx="1044876" cy="7200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4241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3" grpId="0" animBg="1"/>
      <p:bldP spid="5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图表 6" title="CUR预估模型实验记录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17520964"/>
              </p:ext>
            </p:extLst>
          </p:nvPr>
        </p:nvGraphicFramePr>
        <p:xfrm>
          <a:off x="568487" y="1340768"/>
          <a:ext cx="7719862" cy="46085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568487" y="470570"/>
            <a:ext cx="7719862" cy="584775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zh-CN"/>
            </a:defPPr>
            <a:lvl1pPr>
              <a:defRPr sz="3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数据质量的重要性</a:t>
            </a:r>
            <a:endParaRPr lang="zh-CN" alt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" name="椭圆形标注 4"/>
          <p:cNvSpPr/>
          <p:nvPr/>
        </p:nvSpPr>
        <p:spPr>
          <a:xfrm>
            <a:off x="5436096" y="4077072"/>
            <a:ext cx="2016224" cy="1152128"/>
          </a:xfrm>
          <a:prstGeom prst="wedgeEllipseCallout">
            <a:avLst>
              <a:gd name="adj1" fmla="val -89554"/>
              <a:gd name="adj2" fmla="val -15898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去掉不一致的，错误的数据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椭圆形标注 9"/>
          <p:cNvSpPr/>
          <p:nvPr/>
        </p:nvSpPr>
        <p:spPr>
          <a:xfrm>
            <a:off x="6802851" y="2996952"/>
            <a:ext cx="2016224" cy="288032"/>
          </a:xfrm>
          <a:prstGeom prst="wedgeEllipseCallout">
            <a:avLst>
              <a:gd name="adj1" fmla="val -65798"/>
              <a:gd name="adj2" fmla="val -25850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特征组合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72745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611560" y="2924944"/>
            <a:ext cx="8114166" cy="584775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zh-CN"/>
            </a:defPPr>
            <a:lvl1pPr>
              <a:defRPr sz="3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defRPr>
            </a:lvl1pPr>
          </a:lstStyle>
          <a:p>
            <a:pPr algn="ctr"/>
            <a:r>
              <a:rPr lang="zh-CN" altLang="en-US" dirty="0" smtClean="0"/>
              <a:t>实践五</a:t>
            </a:r>
            <a:r>
              <a:rPr lang="zh-CN" altLang="en-US" dirty="0" smtClean="0"/>
              <a:t>：客人要打包带走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15755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12069" y="476683"/>
            <a:ext cx="7719862" cy="584775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zh-CN"/>
            </a:defPPr>
            <a:lvl1pPr>
              <a:defRPr sz="3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用户脱离视野</a:t>
            </a:r>
            <a:endParaRPr lang="zh-CN" alt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9" name="内容占位符 2"/>
          <p:cNvSpPr>
            <a:spLocks noGrp="1"/>
          </p:cNvSpPr>
          <p:nvPr>
            <p:ph idx="1"/>
          </p:nvPr>
        </p:nvSpPr>
        <p:spPr>
          <a:xfrm>
            <a:off x="568487" y="1556792"/>
            <a:ext cx="8229600" cy="4525963"/>
          </a:xfrm>
        </p:spPr>
        <p:txBody>
          <a:bodyPr/>
          <a:lstStyle/>
          <a:p>
            <a:endParaRPr lang="en-US" altLang="zh-CN" dirty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zh-CN" altLang="en-US" dirty="0">
              <a:solidFill>
                <a:srgbClr val="0070C0"/>
              </a:solidFill>
            </a:endParaRPr>
          </a:p>
        </p:txBody>
      </p:sp>
      <p:sp>
        <p:nvSpPr>
          <p:cNvPr id="3" name="云形标注 2"/>
          <p:cNvSpPr/>
          <p:nvPr/>
        </p:nvSpPr>
        <p:spPr>
          <a:xfrm>
            <a:off x="251520" y="1556792"/>
            <a:ext cx="4680520" cy="1944216"/>
          </a:xfrm>
          <a:prstGeom prst="cloudCallout">
            <a:avLst>
              <a:gd name="adj1" fmla="val 11417"/>
              <a:gd name="adj2" fmla="val 12968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无法及时推送最新节目，获取用户最及时反馈；</a:t>
            </a:r>
            <a:endParaRPr lang="en-US" altLang="zh-CN" sz="28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云形标注 5"/>
          <p:cNvSpPr/>
          <p:nvPr/>
        </p:nvSpPr>
        <p:spPr>
          <a:xfrm>
            <a:off x="4534115" y="3212976"/>
            <a:ext cx="4609885" cy="2304256"/>
          </a:xfrm>
          <a:prstGeom prst="cloudCallout">
            <a:avLst>
              <a:gd name="adj1" fmla="val -60506"/>
              <a:gd name="adj2" fmla="val 3982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服务端无法为用户离线节目构建与环境变化契合的</a:t>
            </a:r>
            <a:r>
              <a:rPr lang="zh-CN" altLang="en-US" sz="28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编排；</a:t>
            </a:r>
            <a:endParaRPr lang="en-US" altLang="zh-CN" sz="28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5200650"/>
            <a:ext cx="2016224" cy="14032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71424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452" y="1844823"/>
            <a:ext cx="1803459" cy="33905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8490" y="2537127"/>
            <a:ext cx="1188631" cy="1649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12069" y="476683"/>
            <a:ext cx="7719862" cy="584775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zh-CN"/>
            </a:defPPr>
            <a:lvl1pPr>
              <a:defRPr sz="3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用户脱离视野</a:t>
            </a:r>
            <a:endParaRPr lang="zh-CN" alt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6238" y="1890832"/>
            <a:ext cx="2387269" cy="33123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虚尾箭头 9"/>
          <p:cNvSpPr/>
          <p:nvPr/>
        </p:nvSpPr>
        <p:spPr>
          <a:xfrm rot="10800000">
            <a:off x="3275856" y="2749680"/>
            <a:ext cx="2016224" cy="1224136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7697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975 -0.00047 L -0.61128 0.01481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576" y="76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323528" y="2276872"/>
            <a:ext cx="8556624" cy="20162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3200" b="1" dirty="0" smtClean="0">
                <a:latin typeface="Consolas" pitchFamily="49" charset="0"/>
                <a:ea typeface="微软雅黑" pitchFamily="34" charset="-122"/>
                <a:cs typeface="Consolas" pitchFamily="49" charset="0"/>
              </a:rPr>
              <a:t>为用户时刻提供贴心服务固然重要，但一定不能让用户设备耗电太快，设备太慢。</a:t>
            </a:r>
            <a:endParaRPr lang="en-US" altLang="zh-CN" sz="3200" b="1" dirty="0" smtClean="0">
              <a:latin typeface="Consolas" pitchFamily="49" charset="0"/>
              <a:ea typeface="微软雅黑" pitchFamily="34" charset="-122"/>
              <a:cs typeface="Consolas" pitchFamily="49" charset="0"/>
            </a:endParaRPr>
          </a:p>
          <a:p>
            <a:pPr algn="r"/>
            <a:r>
              <a:rPr lang="en-US" altLang="zh-CN" sz="3200" b="1" dirty="0" smtClean="0">
                <a:latin typeface="Consolas" pitchFamily="49" charset="0"/>
                <a:ea typeface="微软雅黑" pitchFamily="34" charset="-122"/>
                <a:cs typeface="Consolas" pitchFamily="49" charset="0"/>
              </a:rPr>
              <a:t>————</a:t>
            </a:r>
            <a:r>
              <a:rPr lang="zh-CN" altLang="en-US" sz="3200" b="1" dirty="0" smtClean="0">
                <a:latin typeface="Consolas" pitchFamily="49" charset="0"/>
                <a:ea typeface="微软雅黑" pitchFamily="34" charset="-122"/>
                <a:cs typeface="Consolas" pitchFamily="49" charset="0"/>
              </a:rPr>
              <a:t>爱因斯坦</a:t>
            </a:r>
            <a:endParaRPr lang="en-US" altLang="zh-CN" sz="3200" b="1" dirty="0" smtClean="0">
              <a:latin typeface="Consolas" pitchFamily="49" charset="0"/>
              <a:ea typeface="微软雅黑" pitchFamily="34" charset="-122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2008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611560" y="2924944"/>
            <a:ext cx="8114166" cy="584775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zh-CN"/>
            </a:defPPr>
            <a:lvl1pPr>
              <a:defRPr sz="3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目前的我们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85681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62289" y="3068960"/>
            <a:ext cx="8114166" cy="584775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zh-CN"/>
            </a:defPPr>
            <a:lvl1pPr>
              <a:defRPr sz="3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defRPr>
            </a:lvl1pPr>
          </a:lstStyle>
          <a:p>
            <a:pPr algn="ctr"/>
            <a:r>
              <a:rPr lang="zh-CN" altLang="en-US" dirty="0" smtClean="0"/>
              <a:t>以前，我们在</a:t>
            </a:r>
            <a:r>
              <a:rPr lang="en-US" altLang="zh-CN" dirty="0" smtClean="0"/>
              <a:t>PC</a:t>
            </a:r>
            <a:r>
              <a:rPr lang="zh-CN" altLang="en-US" dirty="0" smtClean="0"/>
              <a:t>上如何耕耘？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76823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533892" y="2234481"/>
            <a:ext cx="8082884" cy="461665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zh-CN" altLang="en-US" sz="2400" spc="3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上线四个月，</a:t>
            </a:r>
            <a:r>
              <a:rPr lang="zh-CN" altLang="en-US" sz="2400" spc="3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用户百万</a:t>
            </a:r>
            <a:r>
              <a:rPr lang="zh-CN" altLang="en-US" sz="2400" spc="3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量级，节目万级</a:t>
            </a: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502092" y="3674641"/>
            <a:ext cx="8082884" cy="461665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zh-CN" altLang="en-US" sz="2400" spc="3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重点是我们还在不断试错，总结，改进</a:t>
            </a:r>
          </a:p>
        </p:txBody>
      </p:sp>
    </p:spTree>
    <p:extLst>
      <p:ext uri="{BB962C8B-B14F-4D97-AF65-F5344CB8AC3E}">
        <p14:creationId xmlns:p14="http://schemas.microsoft.com/office/powerpoint/2010/main" val="2785707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62289" y="3068960"/>
            <a:ext cx="8114166" cy="584775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zh-CN"/>
            </a:defPPr>
            <a:lvl1pPr>
              <a:defRPr sz="3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到此，总结一下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77004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67543" y="744336"/>
            <a:ext cx="7814608" cy="584775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zh-CN"/>
            </a:defPPr>
            <a:lvl1pPr>
              <a:defRPr sz="3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总结</a:t>
            </a:r>
            <a:endParaRPr lang="zh-CN" alt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467544" y="2708920"/>
            <a:ext cx="4495643" cy="2160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 smtClean="0">
                <a:latin typeface="Consolas" pitchFamily="49" charset="0"/>
                <a:cs typeface="Consolas" pitchFamily="49" charset="0"/>
              </a:rPr>
              <a:t>UI/UE:40%</a:t>
            </a:r>
          </a:p>
          <a:p>
            <a:pPr algn="ctr"/>
            <a:r>
              <a:rPr lang="en-US" altLang="zh-CN" sz="3200" b="1" dirty="0" smtClean="0">
                <a:latin typeface="Consolas" pitchFamily="49" charset="0"/>
                <a:cs typeface="Consolas" pitchFamily="49" charset="0"/>
              </a:rPr>
              <a:t>data:30%</a:t>
            </a:r>
          </a:p>
          <a:p>
            <a:pPr algn="ctr"/>
            <a:r>
              <a:rPr lang="en-US" altLang="zh-CN" sz="3200" b="1" dirty="0" smtClean="0">
                <a:latin typeface="Consolas" pitchFamily="49" charset="0"/>
                <a:cs typeface="Consolas" pitchFamily="49" charset="0"/>
              </a:rPr>
              <a:t> knowledge:20% </a:t>
            </a:r>
          </a:p>
          <a:p>
            <a:pPr algn="ctr"/>
            <a:r>
              <a:rPr lang="en-US" altLang="zh-CN" sz="3200" b="1" dirty="0" smtClean="0">
                <a:latin typeface="Consolas" pitchFamily="49" charset="0"/>
                <a:cs typeface="Consolas" pitchFamily="49" charset="0"/>
              </a:rPr>
              <a:t>algorithm:10%</a:t>
            </a:r>
            <a:endParaRPr lang="en-US" altLang="zh-CN" sz="3200" b="1" dirty="0" smtClean="0">
              <a:latin typeface="Consolas" pitchFamily="49" charset="0"/>
              <a:ea typeface="微软雅黑" pitchFamily="34" charset="-122"/>
              <a:cs typeface="Consolas" pitchFamily="49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67543" y="1585077"/>
            <a:ext cx="7814607" cy="8640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>
                <a:latin typeface="Consolas" pitchFamily="49" charset="0"/>
                <a:ea typeface="微软雅黑" pitchFamily="34" charset="-122"/>
                <a:cs typeface="Consolas" pitchFamily="49" charset="0"/>
              </a:rPr>
              <a:t>推荐系统处方</a:t>
            </a:r>
            <a:r>
              <a:rPr lang="zh-CN" altLang="en-US" sz="3200" b="1" dirty="0" smtClean="0">
                <a:latin typeface="Consolas" pitchFamily="49" charset="0"/>
                <a:ea typeface="微软雅黑" pitchFamily="34" charset="-122"/>
                <a:cs typeface="Consolas" pitchFamily="49" charset="0"/>
              </a:rPr>
              <a:t>：</a:t>
            </a:r>
            <a:endParaRPr lang="en-US" altLang="zh-CN" sz="3200" b="1" dirty="0">
              <a:latin typeface="Consolas" pitchFamily="49" charset="0"/>
              <a:ea typeface="微软雅黑" pitchFamily="34" charset="-122"/>
              <a:cs typeface="Consolas" pitchFamily="49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364088" y="2708920"/>
            <a:ext cx="2918064" cy="2160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 smtClean="0">
                <a:latin typeface="Consolas" pitchFamily="49" charset="0"/>
                <a:ea typeface="微软雅黑" pitchFamily="34" charset="-122"/>
                <a:cs typeface="Consolas" pitchFamily="49" charset="0"/>
              </a:rPr>
              <a:t>熬</a:t>
            </a:r>
            <a:r>
              <a:rPr lang="zh-CN" altLang="en-US" sz="3200" b="1" dirty="0">
                <a:latin typeface="Consolas" pitchFamily="49" charset="0"/>
                <a:ea typeface="微软雅黑" pitchFamily="34" charset="-122"/>
                <a:cs typeface="Consolas" pitchFamily="49" charset="0"/>
              </a:rPr>
              <a:t>制</a:t>
            </a:r>
            <a:r>
              <a:rPr lang="zh-CN" altLang="en-US" sz="3200" b="1" dirty="0" smtClean="0">
                <a:latin typeface="Consolas" pitchFamily="49" charset="0"/>
                <a:ea typeface="微软雅黑" pitchFamily="34" charset="-122"/>
                <a:cs typeface="Consolas" pitchFamily="49" charset="0"/>
              </a:rPr>
              <a:t>方法：不停发现问题，解决问题</a:t>
            </a:r>
            <a:endParaRPr lang="en-US" altLang="zh-CN" sz="3200" b="1" dirty="0" smtClean="0">
              <a:latin typeface="Consolas" pitchFamily="49" charset="0"/>
              <a:ea typeface="微软雅黑" pitchFamily="34" charset="-122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0804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 animBg="1"/>
      <p:bldP spid="8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87" y="0"/>
            <a:ext cx="9144000" cy="7029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211960" y="5877273"/>
            <a:ext cx="49320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i="1" dirty="0" smtClean="0">
                <a:solidFill>
                  <a:schemeClr val="bg1"/>
                </a:solidFill>
                <a:latin typeface="Blackadder ITC" pitchFamily="82" charset="0"/>
              </a:rPr>
              <a:t>On the way…</a:t>
            </a:r>
            <a:endParaRPr lang="zh-CN" altLang="en-US" sz="3600" b="1" i="1" dirty="0">
              <a:solidFill>
                <a:schemeClr val="bg1"/>
              </a:solidFill>
              <a:latin typeface="Blackadder ITC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517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圆角矩形 5"/>
          <p:cNvSpPr/>
          <p:nvPr/>
        </p:nvSpPr>
        <p:spPr>
          <a:xfrm>
            <a:off x="452538" y="947686"/>
            <a:ext cx="7719862" cy="14401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800" dirty="0" smtClean="0">
                <a:latin typeface="微软雅黑" pitchFamily="34" charset="-122"/>
                <a:ea typeface="微软雅黑" pitchFamily="34" charset="-122"/>
              </a:rPr>
              <a:t>沙龙组委会同学：淘宝的百寿，天猫</a:t>
            </a:r>
            <a:r>
              <a:rPr lang="zh-CN" altLang="en-US" sz="2800" dirty="0">
                <a:latin typeface="微软雅黑" pitchFamily="34" charset="-122"/>
                <a:ea typeface="微软雅黑" pitchFamily="34" charset="-122"/>
              </a:rPr>
              <a:t>的</a:t>
            </a:r>
            <a:r>
              <a:rPr lang="zh-CN" altLang="en-US" sz="2800" dirty="0" smtClean="0">
                <a:latin typeface="微软雅黑" pitchFamily="34" charset="-122"/>
                <a:ea typeface="微软雅黑" pitchFamily="34" charset="-122"/>
              </a:rPr>
              <a:t>德福</a:t>
            </a:r>
            <a:endParaRPr lang="zh-CN" altLang="en-US" sz="28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2538" y="188640"/>
            <a:ext cx="7719862" cy="584775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zh-CN"/>
            </a:defPPr>
            <a:lvl1pPr>
              <a:defRPr sz="3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/>
              <a:t>致谢</a:t>
            </a:r>
          </a:p>
        </p:txBody>
      </p:sp>
      <p:sp>
        <p:nvSpPr>
          <p:cNvPr id="9" name="圆角矩形 8"/>
          <p:cNvSpPr/>
          <p:nvPr/>
        </p:nvSpPr>
        <p:spPr>
          <a:xfrm>
            <a:off x="452538" y="2564904"/>
            <a:ext cx="7719862" cy="14401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800" dirty="0" smtClean="0">
                <a:latin typeface="微软雅黑" pitchFamily="34" charset="-122"/>
                <a:ea typeface="微软雅黑" pitchFamily="34" charset="-122"/>
              </a:rPr>
              <a:t>对本</a:t>
            </a:r>
            <a:r>
              <a:rPr lang="en-US" altLang="zh-CN" sz="2800" dirty="0" err="1" smtClean="0"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2800" dirty="0" smtClean="0">
                <a:latin typeface="微软雅黑" pitchFamily="34" charset="-122"/>
                <a:ea typeface="微软雅黑" pitchFamily="34" charset="-122"/>
              </a:rPr>
              <a:t>有帮助的微博推荐团队同学：</a:t>
            </a:r>
            <a:r>
              <a:rPr lang="en-US" altLang="zh-CN" sz="2800" dirty="0">
                <a:latin typeface="微软雅黑" pitchFamily="34" charset="-122"/>
                <a:ea typeface="微软雅黑" pitchFamily="34" charset="-122"/>
              </a:rPr>
              <a:t> @</a:t>
            </a:r>
            <a:r>
              <a:rPr lang="zh-CN" altLang="en-US" sz="2800" dirty="0">
                <a:latin typeface="微软雅黑" pitchFamily="34" charset="-122"/>
                <a:ea typeface="微软雅黑" pitchFamily="34" charset="-122"/>
              </a:rPr>
              <a:t>袁树仑 </a:t>
            </a:r>
            <a:r>
              <a:rPr lang="en-US" altLang="zh-CN" sz="2800" dirty="0" smtClean="0">
                <a:latin typeface="微软雅黑" pitchFamily="34" charset="-122"/>
                <a:ea typeface="微软雅黑" pitchFamily="34" charset="-122"/>
              </a:rPr>
              <a:t>@</a:t>
            </a:r>
            <a:r>
              <a:rPr lang="en-US" altLang="zh-CN" sz="2800" dirty="0" err="1" smtClean="0">
                <a:latin typeface="微软雅黑" pitchFamily="34" charset="-122"/>
                <a:ea typeface="微软雅黑" pitchFamily="34" charset="-122"/>
              </a:rPr>
              <a:t>zhaopeiv</a:t>
            </a:r>
            <a:r>
              <a:rPr lang="en-US" altLang="zh-CN" sz="2800" dirty="0" smtClean="0">
                <a:latin typeface="微软雅黑" pitchFamily="34" charset="-122"/>
                <a:ea typeface="微软雅黑" pitchFamily="34" charset="-122"/>
              </a:rPr>
              <a:t>@</a:t>
            </a:r>
            <a:r>
              <a:rPr lang="zh-CN" altLang="en-US" sz="2800" dirty="0" smtClean="0">
                <a:latin typeface="微软雅黑" pitchFamily="34" charset="-122"/>
                <a:ea typeface="微软雅黑" pitchFamily="34" charset="-122"/>
              </a:rPr>
              <a:t>小</a:t>
            </a:r>
            <a:r>
              <a:rPr lang="en-US" altLang="zh-CN" sz="2800" dirty="0" smtClean="0">
                <a:latin typeface="微软雅黑" pitchFamily="34" charset="-122"/>
                <a:ea typeface="微软雅黑" pitchFamily="34" charset="-122"/>
              </a:rPr>
              <a:t>11 @</a:t>
            </a:r>
            <a:r>
              <a:rPr lang="en-US" altLang="zh-CN" sz="2800" dirty="0" err="1" smtClean="0">
                <a:latin typeface="微软雅黑" pitchFamily="34" charset="-122"/>
                <a:ea typeface="微软雅黑" pitchFamily="34" charset="-122"/>
              </a:rPr>
              <a:t>fengyoung</a:t>
            </a:r>
            <a:r>
              <a:rPr lang="en-US" altLang="zh-CN" sz="2800" dirty="0" smtClean="0">
                <a:latin typeface="微软雅黑" pitchFamily="34" charset="-122"/>
                <a:ea typeface="微软雅黑" pitchFamily="34" charset="-122"/>
              </a:rPr>
              <a:t> @</a:t>
            </a:r>
            <a:r>
              <a:rPr lang="en-US" altLang="zh-CN" sz="2800" dirty="0" err="1" smtClean="0">
                <a:latin typeface="微软雅黑" pitchFamily="34" charset="-122"/>
                <a:ea typeface="微软雅黑" pitchFamily="34" charset="-122"/>
              </a:rPr>
              <a:t>wb</a:t>
            </a:r>
            <a:r>
              <a:rPr lang="zh-CN" altLang="en-US" sz="2800" dirty="0">
                <a:latin typeface="微软雅黑" pitchFamily="34" charset="-122"/>
                <a:ea typeface="微软雅黑" pitchFamily="34" charset="-122"/>
              </a:rPr>
              <a:t>王传鹏 </a:t>
            </a:r>
            <a:r>
              <a:rPr lang="en-US" altLang="zh-CN" sz="2800" dirty="0" smtClean="0">
                <a:latin typeface="微软雅黑" pitchFamily="34" charset="-122"/>
                <a:ea typeface="微软雅黑" pitchFamily="34" charset="-122"/>
              </a:rPr>
              <a:t>【</a:t>
            </a:r>
            <a:r>
              <a:rPr lang="zh-CN" altLang="en-US" sz="2800" dirty="0" smtClean="0">
                <a:latin typeface="微软雅黑" pitchFamily="34" charset="-122"/>
                <a:ea typeface="微软雅黑" pitchFamily="34" charset="-122"/>
              </a:rPr>
              <a:t>按年龄排序</a:t>
            </a:r>
            <a:r>
              <a:rPr lang="en-US" altLang="zh-CN" sz="2800" dirty="0" smtClean="0">
                <a:latin typeface="微软雅黑" pitchFamily="34" charset="-122"/>
                <a:ea typeface="微软雅黑" pitchFamily="34" charset="-122"/>
              </a:rPr>
              <a:t>】</a:t>
            </a:r>
            <a:endParaRPr lang="zh-CN" altLang="en-US" sz="28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452539" y="4293096"/>
            <a:ext cx="7719862" cy="14401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800" dirty="0" smtClean="0">
                <a:latin typeface="微软雅黑" pitchFamily="34" charset="-122"/>
                <a:ea typeface="微软雅黑" pitchFamily="34" charset="-122"/>
              </a:rPr>
              <a:t>考拉</a:t>
            </a:r>
            <a:r>
              <a:rPr lang="en-US" altLang="zh-CN" sz="2800" dirty="0" smtClean="0">
                <a:latin typeface="微软雅黑" pitchFamily="34" charset="-122"/>
                <a:ea typeface="微软雅黑" pitchFamily="34" charset="-122"/>
              </a:rPr>
              <a:t>FM</a:t>
            </a:r>
            <a:r>
              <a:rPr lang="zh-CN" altLang="en-US" sz="2800" dirty="0" smtClean="0">
                <a:latin typeface="微软雅黑" pitchFamily="34" charset="-122"/>
                <a:ea typeface="微软雅黑" pitchFamily="34" charset="-122"/>
              </a:rPr>
              <a:t>个性化推荐</a:t>
            </a:r>
            <a:r>
              <a:rPr lang="zh-CN" altLang="en-US" sz="2800" dirty="0">
                <a:latin typeface="微软雅黑" pitchFamily="34" charset="-122"/>
                <a:ea typeface="微软雅黑" pitchFamily="34" charset="-122"/>
              </a:rPr>
              <a:t>团队</a:t>
            </a:r>
            <a:r>
              <a:rPr lang="zh-CN" altLang="en-US" sz="2800" dirty="0" smtClean="0">
                <a:latin typeface="微软雅黑" pitchFamily="34" charset="-122"/>
                <a:ea typeface="微软雅黑" pitchFamily="34" charset="-122"/>
              </a:rPr>
              <a:t>全体同学</a:t>
            </a:r>
            <a:endParaRPr lang="zh-CN" altLang="en-US" sz="2800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21566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1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0" y="929594"/>
            <a:ext cx="9144000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7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隶书" pitchFamily="2" charset="-122"/>
                <a:ea typeface="华文隶书" pitchFamily="2" charset="-122"/>
              </a:rPr>
              <a:t>谢谢大家！</a:t>
            </a:r>
            <a:endParaRPr lang="en-US" altLang="zh-CN" sz="72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隶书" pitchFamily="2" charset="-122"/>
              <a:ea typeface="华文隶书" pitchFamily="2" charset="-122"/>
            </a:endParaRPr>
          </a:p>
          <a:p>
            <a:pPr algn="ctr"/>
            <a:endParaRPr lang="en-US" altLang="zh-CN" sz="72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隶书" pitchFamily="2" charset="-122"/>
              <a:ea typeface="华文隶书" pitchFamily="2" charset="-122"/>
            </a:endParaRPr>
          </a:p>
          <a:p>
            <a:pPr algn="ctr"/>
            <a:r>
              <a:rPr lang="zh-CN" altLang="en-US" sz="4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隶书" pitchFamily="2" charset="-122"/>
                <a:ea typeface="华文隶书" pitchFamily="2" charset="-122"/>
              </a:rPr>
              <a:t>现在可以掏出你们早已准备好的</a:t>
            </a:r>
            <a:endParaRPr lang="en-US" altLang="zh-CN" sz="40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隶书" pitchFamily="2" charset="-122"/>
              <a:ea typeface="华文隶书" pitchFamily="2" charset="-122"/>
            </a:endParaRPr>
          </a:p>
          <a:p>
            <a:pPr algn="ctr"/>
            <a:r>
              <a:rPr lang="zh-CN" altLang="en-US" sz="4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隶书" pitchFamily="2" charset="-122"/>
                <a:ea typeface="华文隶书" pitchFamily="2" charset="-122"/>
              </a:rPr>
              <a:t>问题</a:t>
            </a:r>
            <a:endParaRPr lang="en-US" altLang="zh-CN" sz="40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隶书" pitchFamily="2" charset="-122"/>
              <a:ea typeface="华文隶书" pitchFamily="2" charset="-122"/>
            </a:endParaRPr>
          </a:p>
          <a:p>
            <a:pPr algn="ctr"/>
            <a:r>
              <a:rPr lang="zh-CN" altLang="en-US" sz="4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隶书" pitchFamily="2" charset="-122"/>
                <a:ea typeface="华文隶书" pitchFamily="2" charset="-122"/>
              </a:rPr>
              <a:t>或</a:t>
            </a:r>
            <a:endParaRPr lang="en-US" altLang="zh-CN" sz="40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隶书" pitchFamily="2" charset="-122"/>
              <a:ea typeface="华文隶书" pitchFamily="2" charset="-122"/>
            </a:endParaRPr>
          </a:p>
          <a:p>
            <a:pPr algn="ctr"/>
            <a:r>
              <a:rPr lang="zh-CN" altLang="en-US" sz="4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隶书" pitchFamily="2" charset="-122"/>
                <a:ea typeface="华文隶书" pitchFamily="2" charset="-122"/>
              </a:rPr>
              <a:t>臭鸡蛋了。</a:t>
            </a:r>
            <a:r>
              <a:rPr lang="en-US" altLang="zh-CN" sz="4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隶书" pitchFamily="2" charset="-122"/>
                <a:ea typeface="华文隶书" pitchFamily="2" charset="-122"/>
              </a:rPr>
              <a:t>       </a:t>
            </a:r>
            <a:endParaRPr lang="zh-CN" altLang="en-US" sz="4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隶书" pitchFamily="2" charset="-122"/>
              <a:ea typeface="华文隶书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21566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291" y="1380802"/>
            <a:ext cx="8028156" cy="43524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09263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606" y="1268760"/>
            <a:ext cx="7468258" cy="43570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83721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1481473" y="4115668"/>
            <a:ext cx="936104" cy="57606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latin typeface="微软雅黑" pitchFamily="34" charset="-122"/>
                <a:ea typeface="微软雅黑" pitchFamily="34" charset="-122"/>
              </a:rPr>
              <a:t>提取核心词</a:t>
            </a:r>
            <a:endParaRPr lang="zh-CN" altLang="en-US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920878" y="4118868"/>
            <a:ext cx="1080120" cy="57606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latin typeface="微软雅黑" pitchFamily="34" charset="-122"/>
                <a:ea typeface="微软雅黑" pitchFamily="34" charset="-122"/>
              </a:rPr>
              <a:t>相似排序检索</a:t>
            </a:r>
            <a:endParaRPr lang="zh-CN" altLang="en-US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6613844" y="4114800"/>
            <a:ext cx="1224136" cy="57606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latin typeface="微软雅黑" pitchFamily="34" charset="-122"/>
                <a:ea typeface="微软雅黑" pitchFamily="34" charset="-122"/>
              </a:rPr>
              <a:t>推荐展示</a:t>
            </a:r>
            <a:endParaRPr lang="zh-CN" altLang="en-US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圆角矩形标注 1"/>
          <p:cNvSpPr/>
          <p:nvPr/>
        </p:nvSpPr>
        <p:spPr>
          <a:xfrm>
            <a:off x="3485742" y="2439464"/>
            <a:ext cx="1803288" cy="1220468"/>
          </a:xfrm>
          <a:prstGeom prst="wedgeRoundRectCallout">
            <a:avLst>
              <a:gd name="adj1" fmla="val 1179"/>
              <a:gd name="adj2" fmla="val 80137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48</a:t>
            </a:r>
            <a:r>
              <a:rPr lang="zh-CN" altLang="en-US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小时内的高质量原创微博</a:t>
            </a:r>
            <a:endParaRPr lang="zh-CN" altLang="en-US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0" name="圆角矩形标注 19"/>
          <p:cNvSpPr/>
          <p:nvPr/>
        </p:nvSpPr>
        <p:spPr>
          <a:xfrm>
            <a:off x="6936646" y="2439464"/>
            <a:ext cx="1160696" cy="1205560"/>
          </a:xfrm>
          <a:prstGeom prst="wedgeRoundRectCallout">
            <a:avLst>
              <a:gd name="adj1" fmla="val -15113"/>
              <a:gd name="adj2" fmla="val 78177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保证多样性</a:t>
            </a:r>
            <a:endParaRPr lang="zh-CN" altLang="en-US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3" name="虚尾箭头 22"/>
          <p:cNvSpPr/>
          <p:nvPr/>
        </p:nvSpPr>
        <p:spPr>
          <a:xfrm>
            <a:off x="2624734" y="4022452"/>
            <a:ext cx="936104" cy="736352"/>
          </a:xfrm>
          <a:prstGeom prst="striped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虚尾箭头 24"/>
          <p:cNvSpPr/>
          <p:nvPr/>
        </p:nvSpPr>
        <p:spPr>
          <a:xfrm>
            <a:off x="5289030" y="4050680"/>
            <a:ext cx="1217280" cy="736352"/>
          </a:xfrm>
          <a:prstGeom prst="striped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490282" y="533874"/>
            <a:ext cx="8114166" cy="584775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CN" altLang="en-US" sz="3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微博正文相关推荐初始</a:t>
            </a:r>
            <a:endParaRPr lang="zh-CN" altLang="en-US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6" name="圆角矩形标注 25"/>
          <p:cNvSpPr/>
          <p:nvPr/>
        </p:nvSpPr>
        <p:spPr>
          <a:xfrm>
            <a:off x="1245543" y="2439464"/>
            <a:ext cx="1449027" cy="1296144"/>
          </a:xfrm>
          <a:prstGeom prst="wedgeRoundRectCallout">
            <a:avLst>
              <a:gd name="adj1" fmla="val -725"/>
              <a:gd name="adj2" fmla="val 76066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IDF</a:t>
            </a:r>
          </a:p>
          <a:p>
            <a:pPr algn="ctr"/>
            <a:r>
              <a:rPr lang="en-US" altLang="zh-CN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+</a:t>
            </a:r>
          </a:p>
          <a:p>
            <a:pPr algn="ctr"/>
            <a:r>
              <a:rPr lang="en-US" altLang="zh-CN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Entropy</a:t>
            </a:r>
            <a:endParaRPr lang="zh-CN" altLang="en-US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27729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3" grpId="0" animBg="1"/>
      <p:bldP spid="2" grpId="0" animBg="1"/>
      <p:bldP spid="20" grpId="0" animBg="1"/>
      <p:bldP spid="23" grpId="0" animBg="1"/>
      <p:bldP spid="25" grpId="0" animBg="1"/>
      <p:bldP spid="26" grpId="0" animBg="1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4725</TotalTime>
  <Words>1494</Words>
  <Application>Microsoft Office PowerPoint</Application>
  <PresentationFormat>全屏显示(4:3)</PresentationFormat>
  <Paragraphs>315</Paragraphs>
  <Slides>65</Slides>
  <Notes>29</Notes>
  <HiddenSlides>0</HiddenSlides>
  <MMClips>0</MMClips>
  <ScaleCrop>false</ScaleCrop>
  <HeadingPairs>
    <vt:vector size="8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65</vt:i4>
      </vt:variant>
    </vt:vector>
  </HeadingPairs>
  <TitlesOfParts>
    <vt:vector size="78" baseType="lpstr">
      <vt:lpstr>Blackadder ITC</vt:lpstr>
      <vt:lpstr>汉仪南宫体简</vt:lpstr>
      <vt:lpstr>华文隶书</vt:lpstr>
      <vt:lpstr>宋体</vt:lpstr>
      <vt:lpstr>微软雅黑</vt:lpstr>
      <vt:lpstr>Arial</vt:lpstr>
      <vt:lpstr>Calibri</vt:lpstr>
      <vt:lpstr>Cambria Math</vt:lpstr>
      <vt:lpstr>Consolas</vt:lpstr>
      <vt:lpstr>Times New Roman</vt:lpstr>
      <vt:lpstr>Office 主题</vt:lpstr>
      <vt:lpstr>MathType 6.0 Equation</vt:lpstr>
      <vt:lpstr>Visio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xingwudao</dc:creator>
  <cp:lastModifiedBy>陈开江</cp:lastModifiedBy>
  <cp:revision>623</cp:revision>
  <dcterms:created xsi:type="dcterms:W3CDTF">2011-07-06T08:18:32Z</dcterms:created>
  <dcterms:modified xsi:type="dcterms:W3CDTF">2013-11-22T17:57:12Z</dcterms:modified>
</cp:coreProperties>
</file>